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0"/>
  </p:notesMasterIdLst>
  <p:sldIdLst>
    <p:sldId id="300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3" r:id="rId28"/>
    <p:sldId id="302" r:id="rId29"/>
    <p:sldId id="303" r:id="rId30"/>
    <p:sldId id="304" r:id="rId31"/>
    <p:sldId id="305" r:id="rId32"/>
    <p:sldId id="306" r:id="rId33"/>
    <p:sldId id="291" r:id="rId34"/>
    <p:sldId id="292" r:id="rId35"/>
    <p:sldId id="293" r:id="rId36"/>
    <p:sldId id="295" r:id="rId37"/>
    <p:sldId id="294" r:id="rId38"/>
    <p:sldId id="301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3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hiannon Murgatroyd" initials="RM" lastIdx="1" clrIdx="0">
    <p:extLst/>
  </p:cmAuthor>
  <p:cmAuthor id="2" name="Yu-Fern Lee" initials="YL" lastIdx="2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68" autoAdjust="0"/>
    <p:restoredTop sz="86573" autoAdjust="0"/>
  </p:normalViewPr>
  <p:slideViewPr>
    <p:cSldViewPr snapToGrid="0" showGuides="1">
      <p:cViewPr varScale="1">
        <p:scale>
          <a:sx n="70" d="100"/>
          <a:sy n="70" d="100"/>
        </p:scale>
        <p:origin x="-668" y="-60"/>
      </p:cViewPr>
      <p:guideLst>
        <p:guide orient="horz" pos="2137"/>
        <p:guide orient="horz" pos="13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BFD94-6C15-41EE-87A4-A87971440379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BD52F-95FF-43A3-B975-909E50C13C92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36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ic.fsc.org/facts-figures.19.htm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pefc.org/about-pefc/who-we-are/facts-a-figures" TargetMode="Externa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ic.fsc.org/facts-figures.19.htm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pefc.org/about-pefc/who-we-are/facts-a-figures" TargetMode="Externa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608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i="0" dirty="0" smtClean="0"/>
              <a:t>Who </a:t>
            </a:r>
            <a:r>
              <a:rPr lang="de-DE" i="0" dirty="0" err="1" smtClean="0"/>
              <a:t>is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involved</a:t>
            </a:r>
            <a:r>
              <a:rPr lang="de-DE" i="0" baseline="0" dirty="0" smtClean="0"/>
              <a:t> in </a:t>
            </a:r>
            <a:r>
              <a:rPr lang="de-DE" i="0" baseline="0" dirty="0" err="1" smtClean="0"/>
              <a:t>developing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standard</a:t>
            </a:r>
            <a:r>
              <a:rPr lang="de-DE" i="0" baseline="0" dirty="0" smtClean="0"/>
              <a:t> </a:t>
            </a:r>
            <a:r>
              <a:rPr lang="de-DE" i="0" dirty="0" err="1" smtClean="0"/>
              <a:t>is</a:t>
            </a:r>
            <a:r>
              <a:rPr lang="de-DE" i="0" dirty="0" smtClean="0"/>
              <a:t> </a:t>
            </a:r>
            <a:r>
              <a:rPr lang="de-DE" i="0" dirty="0" err="1" smtClean="0"/>
              <a:t>important</a:t>
            </a:r>
            <a:r>
              <a:rPr lang="de-DE" i="0" dirty="0" smtClean="0"/>
              <a:t>,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this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means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who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participates</a:t>
            </a:r>
            <a:r>
              <a:rPr lang="de-DE" i="0" baseline="0" dirty="0" smtClean="0"/>
              <a:t> in </a:t>
            </a:r>
            <a:r>
              <a:rPr lang="de-DE" i="0" baseline="0" dirty="0" err="1" smtClean="0"/>
              <a:t>it</a:t>
            </a:r>
            <a:r>
              <a:rPr lang="de-DE" i="0" baseline="0" dirty="0" smtClean="0"/>
              <a:t>, </a:t>
            </a:r>
            <a:r>
              <a:rPr lang="de-DE" i="0" baseline="0" dirty="0" err="1" smtClean="0"/>
              <a:t>and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whether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there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is</a:t>
            </a:r>
            <a:r>
              <a:rPr lang="de-DE" i="0" baseline="0" dirty="0" smtClean="0"/>
              <a:t> a </a:t>
            </a:r>
            <a:r>
              <a:rPr lang="de-DE" i="0" baseline="0" dirty="0" err="1" smtClean="0"/>
              <a:t>balanced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representation</a:t>
            </a:r>
            <a:r>
              <a:rPr lang="de-DE" i="0" baseline="0" dirty="0" smtClean="0"/>
              <a:t>. The </a:t>
            </a:r>
            <a:r>
              <a:rPr lang="de-DE" i="0" baseline="0" dirty="0" err="1" smtClean="0"/>
              <a:t>standard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should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be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developed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by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forest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stakeholders</a:t>
            </a:r>
            <a:r>
              <a:rPr lang="de-DE" i="0" baseline="0" dirty="0" smtClean="0"/>
              <a:t>.</a:t>
            </a:r>
            <a:endParaRPr lang="de-DE" i="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267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th-TH" sz="1200" dirty="0" smtClean="0"/>
              <a:t>วิทยกรสามารถสอบถามผู้เข้าร่วมว่า</a:t>
            </a:r>
            <a:r>
              <a:rPr lang="th-TH" sz="1200" baseline="0" dirty="0" smtClean="0"/>
              <a:t> คิดว่าผู้มีส่วนได้ส่วนเสียคือ</a:t>
            </a:r>
          </a:p>
          <a:p>
            <a:pPr>
              <a:lnSpc>
                <a:spcPct val="90000"/>
              </a:lnSpc>
            </a:pPr>
            <a:r>
              <a:rPr lang="th-TH" sz="1200" baseline="0" dirty="0" smtClean="0"/>
              <a:t>ผู้ถือครองป่าไม้ หรือผู้จัดการ</a:t>
            </a:r>
          </a:p>
          <a:p>
            <a:pPr>
              <a:lnSpc>
                <a:spcPct val="90000"/>
              </a:lnSpc>
            </a:pPr>
            <a:r>
              <a:rPr lang="th-TH" sz="1200" dirty="0" smtClean="0"/>
              <a:t>พนักงานลูกจ้างของภาพส่วนการแปรรูปและการบริหารจัดการ</a:t>
            </a:r>
          </a:p>
          <a:p>
            <a:pPr>
              <a:lnSpc>
                <a:spcPct val="90000"/>
              </a:lnSpc>
            </a:pPr>
            <a:r>
              <a:rPr lang="th-TH" sz="1200" dirty="0" smtClean="0"/>
              <a:t>อุตสาหกรรมผลิตภัณฑ์ป่าไม้</a:t>
            </a:r>
          </a:p>
          <a:p>
            <a:pPr>
              <a:lnSpc>
                <a:spcPct val="90000"/>
              </a:lnSpc>
            </a:pPr>
            <a:r>
              <a:rPr lang="th-TH" sz="1200" dirty="0" smtClean="0"/>
              <a:t>องค์กรพัฒนาเอกชนด้านสิ่งแวดล้อม</a:t>
            </a:r>
            <a:r>
              <a:rPr lang="en-US" sz="1200" dirty="0" smtClean="0"/>
              <a:t>:</a:t>
            </a:r>
            <a:r>
              <a:rPr lang="en-US" sz="1200" baseline="0" dirty="0" smtClean="0"/>
              <a:t> </a:t>
            </a:r>
            <a:r>
              <a:rPr lang="th-TH" sz="1200" baseline="0" dirty="0" smtClean="0"/>
              <a:t>ระดับท้องถิ่น ระดับประเทศ และระดับนานาชาติ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 smtClean="0"/>
              <a:t>องค์กรพัฒนาเอกชนด้านสังคม</a:t>
            </a:r>
            <a:r>
              <a:rPr lang="en-US" sz="1200" dirty="0" smtClean="0"/>
              <a:t>:</a:t>
            </a:r>
            <a:r>
              <a:rPr lang="en-US" sz="1200" baseline="0" dirty="0" smtClean="0"/>
              <a:t> </a:t>
            </a:r>
            <a:r>
              <a:rPr lang="th-TH" sz="1200" baseline="0" dirty="0" smtClean="0"/>
              <a:t>ระดับท้องถิ่น ระดับประเทศ และระดับนานาชาติ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aseline="0" dirty="0" smtClean="0"/>
              <a:t>ภาควิชาการและนักวิชาชีพ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aseline="0" dirty="0" smtClean="0"/>
              <a:t>รัฐบาล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aseline="0" dirty="0" smtClean="0"/>
              <a:t>ชุมชนท้องถิ่น และอื่นๆ (อาจจะประกอบด้วยลักษณะของผลประโยชน์ต่างๆ)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aseline="0" dirty="0" smtClean="0"/>
              <a:t>ประชาชนที่ใช้ประโยชน์/อยู่ร่วมกับผืนป่า (ไม่ว่าจะเป็นชนเผ่าพื้นเมืองดั้งเดิม หรือไม่ก็ตาม)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aseline="0" dirty="0" smtClean="0"/>
              <a:t>ชนเผ่าพื้นเมืองดั้งเดิม (</a:t>
            </a:r>
            <a:r>
              <a:rPr lang="en-US" sz="1200" baseline="0" dirty="0" smtClean="0"/>
              <a:t>I</a:t>
            </a:r>
            <a:r>
              <a:rPr lang="en-GB" sz="1200" dirty="0" err="1" smtClean="0"/>
              <a:t>ndigenous</a:t>
            </a:r>
            <a:r>
              <a:rPr lang="en-GB" sz="1200" dirty="0" smtClean="0"/>
              <a:t> Peoples)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 smtClean="0"/>
              <a:t>ผู้ค้าปลีกและผู้บริโภค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0BA1C-010B-4645-BBAE-2A86423752D0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8177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6F93299C-CECA-A743-BC55-BF8B599F70D0}" type="slidenum">
              <a:rPr lang="en-GB"/>
              <a:pPr eaLnBrk="1" hangingPunct="1"/>
              <a:t>14</a:t>
            </a:fld>
            <a:endParaRPr lang="en-GB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0" y="4342665"/>
            <a:ext cx="5487041" cy="41162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2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th-TH" dirty="0" smtClean="0"/>
              <a:t>เราอาจจะคิดถึงห่วงโซ่อุปทาน</a:t>
            </a:r>
            <a:r>
              <a:rPr lang="th-TH" baseline="0" dirty="0" smtClean="0"/>
              <a:t> (</a:t>
            </a:r>
            <a:r>
              <a:rPr lang="en-US" baseline="0" dirty="0" smtClean="0"/>
              <a:t>Supply Chain) </a:t>
            </a:r>
            <a:r>
              <a:rPr lang="th-TH" baseline="0" dirty="0" smtClean="0"/>
              <a:t>ใน </a:t>
            </a:r>
            <a:r>
              <a:rPr lang="en-US" baseline="0" dirty="0" smtClean="0"/>
              <a:t>2 </a:t>
            </a:r>
            <a:r>
              <a:rPr lang="th-TH" baseline="0" dirty="0" smtClean="0"/>
              <a:t>ทิศทาง เริ่มจากวัตถุดิบ และการติดตามไปจนถึงผลิตภัณฑ์ปลายทาง หรือเริ่มจากผลิตภัณฑ์ปลายทางแล้วย้อนกลับมายังองค์ประกอบที่เป็นวัตถุดิบตั้งต้นของผลิตภัณฑ์เหล่านั้น</a:t>
            </a:r>
            <a:endParaRPr lang="th-TH" dirty="0" smtClean="0"/>
          </a:p>
          <a:p>
            <a:pPr eaLnBrk="1" hangingPunct="1"/>
            <a:endParaRPr lang="th-TH" dirty="0" smtClean="0"/>
          </a:p>
          <a:p>
            <a:pPr eaLnBrk="1" hangingPunct="1"/>
            <a:r>
              <a:rPr lang="th-TH" dirty="0" smtClean="0"/>
              <a:t>ผู้ค้าปลีกเฟอร์นิเจอร์</a:t>
            </a:r>
            <a:r>
              <a:rPr lang="th-TH" baseline="0" dirty="0" smtClean="0"/>
              <a:t>อาจจะสอบถาม</a:t>
            </a:r>
            <a:r>
              <a:rPr lang="en-US" baseline="0" dirty="0" smtClean="0"/>
              <a:t>: </a:t>
            </a:r>
            <a:r>
              <a:rPr lang="th-TH" baseline="0" dirty="0" smtClean="0"/>
              <a:t>แล้วฉันจะรู้ได้อย่างไรว่า ไม้ที่นำมาผลิตเฟอร์นิเจอร์นี้มาจากแหล่งที่มีความยั่งยืน เขาจำเป็นต้องตรวจสอบย้อนกลัยไปยังห่วงโซ่อุปทาน เพื่อตรวจทานเนื้อไม้ไปยังแหล่งที่มาของมัน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F028EC13-2FED-3446-8280-090DEBA3B11C}" type="slidenum">
              <a:rPr lang="en-GB"/>
              <a:pPr eaLnBrk="1" hangingPunct="1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857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67B3480E-CEBA-A644-8216-3E0E41D8B836}" type="slidenum">
              <a:rPr lang="en-GB"/>
              <a:pPr eaLnBrk="1" hangingPunct="1"/>
              <a:t>16</a:t>
            </a:fld>
            <a:endParaRPr lang="en-GB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0" y="4342665"/>
            <a:ext cx="5487041" cy="41162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r>
              <a:rPr lang="en-US" i="0" dirty="0" smtClean="0">
                <a:solidFill>
                  <a:schemeClr val="tx1"/>
                </a:solidFill>
              </a:rPr>
              <a:t>“On product” claims</a:t>
            </a:r>
            <a:r>
              <a:rPr lang="en-US" i="0" baseline="0" dirty="0" smtClean="0">
                <a:solidFill>
                  <a:schemeClr val="tx1"/>
                </a:solidFill>
              </a:rPr>
              <a:t> refer to claims that are attached to the products, e.g. a FSC/PEFC label on a packaging.</a:t>
            </a:r>
          </a:p>
          <a:p>
            <a:pPr eaLnBrk="1" hangingPunct="1"/>
            <a:r>
              <a:rPr lang="en-US" i="0" baseline="0" dirty="0" smtClean="0">
                <a:solidFill>
                  <a:schemeClr val="tx1"/>
                </a:solidFill>
              </a:rPr>
              <a:t>“Off product” claims refer to claims that are not attached to the products, e.g. leaflets, brochures or website. </a:t>
            </a:r>
            <a:endParaRPr lang="en-US" i="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5891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9D3038-2B83-4D22-A469-5F7C0084C542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6195613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135B40-8AA7-4216-B028-6814FB272DF9}" type="slidenum">
              <a:rPr lang="en-US"/>
              <a:pPr/>
              <a:t>18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2926820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 txBox="1">
            <a:spLocks noGrp="1" noChangeArrowheads="1"/>
          </p:cNvSpPr>
          <p:nvPr/>
        </p:nvSpPr>
        <p:spPr bwMode="auto">
          <a:xfrm>
            <a:off x="3853978" y="9440305"/>
            <a:ext cx="2950016" cy="497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833" tIns="45917" rIns="91833" bIns="45917" anchor="b"/>
          <a:lstStyle/>
          <a:p>
            <a:pPr algn="r"/>
            <a:fld id="{854EF651-3190-4ABC-8F5D-DAF611CDD8B7}" type="slidenum">
              <a:rPr lang="en-US" sz="1200"/>
              <a:pPr algn="r"/>
              <a:t>20</a:t>
            </a:fld>
            <a:endParaRPr lang="en-US" sz="120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Important</a:t>
            </a:r>
            <a:r>
              <a:rPr lang="en-GB" baseline="0" dirty="0" smtClean="0"/>
              <a:t> to check that these documents are valid and not falsified.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334173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 smtClean="0"/>
              <a:t>The FSC Secretariat opened in Oaxaca, Mexico and the FSC was established as a legal entity in Mexico in February 1994. The FSC Secretariat relocated to Bonn, Germany in 2003. </a:t>
            </a:r>
            <a:endParaRPr lang="de-DE" i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032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638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71377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40379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th-TH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ตัวเลข และข้อเท็จจริง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FSC: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https://ic.FSC.org/facts-figures.19.htm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endParaRPr lang="th-TH" sz="1200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h-TH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ตัวเลข</a:t>
            </a:r>
            <a:r>
              <a:rPr lang="th-TH" sz="120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และข้อเท็จจริง </a:t>
            </a:r>
            <a:r>
              <a:rPr lang="en-GB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PEFC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http://www.pefc.org/about-pefc/who-we-are/facts-a-figures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058284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FSC</a:t>
            </a:r>
            <a:r>
              <a:rPr lang="en-GB" baseline="0" dirty="0" smtClean="0"/>
              <a:t> has revised its Principles and Criteria. The revised principles are in brackets.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0BA1C-010B-4645-BBAE-2A86423752D0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8592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725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Basis for certification criteria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3CC46-A199-41BE-A6B8-2D7F9014F928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458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Basis for certification criteria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3CC46-A199-41BE-A6B8-2D7F9014F928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458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FSC Facts &amp; figures: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https://ic.fsc.org/facts-figures.19.htm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</a:p>
          <a:p>
            <a:r>
              <a:rPr lang="en-GB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PEFC</a:t>
            </a:r>
            <a:r>
              <a:rPr lang="en-GB" sz="120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Facts &amp; figures: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http://www.pefc.org/about-pefc/who-we-are/facts-a-figures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058284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i="0" dirty="0" smtClean="0"/>
              <a:t>Unacceptable</a:t>
            </a:r>
            <a:r>
              <a:rPr lang="en-GB" i="0" baseline="0" dirty="0" smtClean="0"/>
              <a:t> source refer to non-certified materials that are not allowed to be mixed with certified materials. Under FSC system, only controlled wood can be mixed with non-certified materials. FSC controlled wood covers the following categories: Illegally harvested timber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baseline="0" dirty="0" smtClean="0"/>
              <a:t>Wood harvested in violation of traditional and civil rights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baseline="0" dirty="0" smtClean="0"/>
              <a:t>Wood from areas where HCVs are threatened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baseline="0" dirty="0" smtClean="0"/>
              <a:t>Wood from areas being converted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baseline="0" dirty="0" smtClean="0"/>
              <a:t>Areas where GM trees are planted</a:t>
            </a:r>
          </a:p>
          <a:p>
            <a:endParaRPr lang="en-GB" i="0" baseline="0" dirty="0" smtClean="0"/>
          </a:p>
          <a:p>
            <a:r>
              <a:rPr lang="en-GB" i="0" baseline="0" dirty="0" smtClean="0"/>
              <a:t>For PEFC, controversial sources include:</a:t>
            </a:r>
          </a:p>
          <a:p>
            <a:r>
              <a:rPr lang="en-GB" i="0" baseline="0" dirty="0" smtClean="0"/>
              <a:t>(a)   not complying with local, national or international legislation, in particular related to the following areas: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baseline="0" dirty="0" smtClean="0"/>
              <a:t>forestry operations and harvesting, including conversion of forest to other use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baseline="0" dirty="0" smtClean="0"/>
              <a:t>management of areas with designated high environmental and cultural values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baseline="0" dirty="0" smtClean="0"/>
              <a:t>protected and endangered species, including requirements of CITES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baseline="0" dirty="0" smtClean="0"/>
              <a:t>health and labour issues relating to forest workers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baseline="0" dirty="0" smtClean="0"/>
              <a:t>indigenous peoples’ property, tenure and use rights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0" baseline="0" dirty="0" smtClean="0"/>
              <a:t>payment of taxes and royalties</a:t>
            </a:r>
          </a:p>
          <a:p>
            <a:r>
              <a:rPr lang="en-GB" i="0" baseline="0" dirty="0" smtClean="0"/>
              <a:t>(b)   utilising genetically modified organisms,  </a:t>
            </a:r>
          </a:p>
          <a:p>
            <a:r>
              <a:rPr lang="en-GB" i="0" baseline="0" dirty="0" smtClean="0"/>
              <a:t>(c)   converting  forest  to  other  vegetation  type,  including  conversion  of  primary  forests  to forest plantations.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3CC46-A199-41BE-A6B8-2D7F9014F928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6577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แหล่งข้อมูล</a:t>
            </a:r>
            <a:r>
              <a:rPr lang="en-US" dirty="0" smtClean="0"/>
              <a:t>:</a:t>
            </a:r>
            <a:r>
              <a:rPr lang="en-US" baseline="0" dirty="0" smtClean="0"/>
              <a:t> </a:t>
            </a:r>
            <a:r>
              <a:rPr lang="th-TH" baseline="0" dirty="0" smtClean="0"/>
              <a:t>ระเบียบการดำเนินการ </a:t>
            </a:r>
            <a:r>
              <a:rPr lang="en-GB" baseline="0" dirty="0" smtClean="0"/>
              <a:t>EU TR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A6824-9DD6-4828-8E52-1AD044680398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47953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แหล่งข้อมูล</a:t>
            </a:r>
            <a:r>
              <a:rPr lang="en-US" dirty="0" smtClean="0"/>
              <a:t>:</a:t>
            </a:r>
            <a:r>
              <a:rPr lang="en-US" baseline="0" dirty="0" smtClean="0"/>
              <a:t> </a:t>
            </a:r>
            <a:r>
              <a:rPr lang="th-TH" baseline="0" dirty="0" smtClean="0"/>
              <a:t>ระเบียบการดำเนินการ </a:t>
            </a:r>
            <a:r>
              <a:rPr lang="en-GB" baseline="0" dirty="0" smtClean="0"/>
              <a:t>EU TR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A6824-9DD6-4828-8E52-1AD044680398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768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02572F68-30EF-904B-916F-E2123376A291}" type="slidenum">
              <a:rPr lang="en-GB"/>
              <a:pPr eaLnBrk="1" hangingPunct="1"/>
              <a:t>3</a:t>
            </a:fld>
            <a:endParaRPr lang="en-GB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648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338BA1B2-3BAF-9D44-8DBD-61E22671154B}" type="slidenum">
              <a:rPr lang="en-GB"/>
              <a:pPr eaLnBrk="1" hangingPunct="1"/>
              <a:t>4</a:t>
            </a:fld>
            <a:endParaRPr lang="en-GB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593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217E6D11-B5E0-B648-9C25-4F160835DA90}" type="slidenum">
              <a:rPr lang="en-GB"/>
              <a:pPr eaLnBrk="1" hangingPunct="1"/>
              <a:t>5</a:t>
            </a:fld>
            <a:endParaRPr lang="en-GB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153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E95E6AA3-5386-4C41-818C-361FF346FC0E}" type="slidenum">
              <a:rPr lang="en-GB"/>
              <a:pPr eaLnBrk="1" hangingPunct="1"/>
              <a:t>6</a:t>
            </a:fld>
            <a:endParaRPr lang="en-GB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420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53310DCA-5A8A-584C-A1A2-7414F8950B53}" type="slidenum">
              <a:rPr lang="en-GB"/>
              <a:pPr eaLnBrk="1" hangingPunct="1"/>
              <a:t>8</a:t>
            </a:fld>
            <a:endParaRPr lang="en-GB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0" y="4342665"/>
            <a:ext cx="5487041" cy="41162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4338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fld id="{D9472D86-6C19-0E4D-980C-BF601FE9F8E9}" type="slidenum">
              <a:rPr lang="en-GB"/>
              <a:pPr eaLnBrk="1" hangingPunct="1"/>
              <a:t>9</a:t>
            </a:fld>
            <a:endParaRPr lang="en-GB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0" y="4342665"/>
            <a:ext cx="5487041" cy="411627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1102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0BA1C-010B-4645-BBAE-2A86423752D0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55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3844" y="605996"/>
            <a:ext cx="9144000" cy="879475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3844" y="1688092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054249" y="1485471"/>
            <a:ext cx="111449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>
          <a:xfrm>
            <a:off x="0" y="-1357755"/>
            <a:ext cx="12199172" cy="840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2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43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332" y="1441526"/>
            <a:ext cx="10515600" cy="537882"/>
          </a:xfrm>
        </p:spPr>
        <p:txBody>
          <a:bodyPr anchor="b">
            <a:no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332" y="213672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478" y="1559858"/>
            <a:ext cx="10340470" cy="40879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478" y="2285346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8325" y="2284637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07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53" y="1455051"/>
            <a:ext cx="10515600" cy="52915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53" y="184158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54" y="2655971"/>
            <a:ext cx="5157787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7575" y="184158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7575" y="2655971"/>
            <a:ext cx="5183188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248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136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816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300" y="759890"/>
            <a:ext cx="9788768" cy="1223065"/>
          </a:xfrm>
        </p:spPr>
        <p:txBody>
          <a:bodyPr anchor="b"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571" y="2084705"/>
            <a:ext cx="6172200" cy="4873625"/>
          </a:xfrm>
        </p:spPr>
        <p:txBody>
          <a:bodyPr/>
          <a:lstStyle>
            <a:lvl1pPr>
              <a:defRPr sz="3200">
                <a:latin typeface="+mn-lt"/>
                <a:cs typeface="Times New Roman" panose="02020603050405020304" pitchFamily="18" charset="0"/>
              </a:defRPr>
            </a:lvl1pPr>
            <a:lvl2pPr>
              <a:defRPr sz="2800">
                <a:latin typeface="+mn-lt"/>
                <a:cs typeface="Times New Roman" panose="02020603050405020304" pitchFamily="18" charset="0"/>
              </a:defRPr>
            </a:lvl2pPr>
            <a:lvl3pPr>
              <a:defRPr sz="2400">
                <a:latin typeface="+mn-lt"/>
                <a:cs typeface="Times New Roman" panose="02020603050405020304" pitchFamily="18" charset="0"/>
              </a:defRPr>
            </a:lvl3pPr>
            <a:lvl4pPr>
              <a:defRPr sz="2000">
                <a:latin typeface="+mn-lt"/>
                <a:cs typeface="Times New Roman" panose="02020603050405020304" pitchFamily="18" charset="0"/>
              </a:defRPr>
            </a:lvl4pPr>
            <a:lvl5pPr>
              <a:defRPr sz="2000">
                <a:latin typeface="+mn-lt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342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348" y="11050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348" y="2220517"/>
            <a:ext cx="11505304" cy="369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3348" y="64914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A8C9F-9546-440D-8333-B23F00558C20}" type="datetimeFigureOut">
              <a:rPr lang="en-GB" smtClean="0"/>
              <a:pPr/>
              <a:t>05/03/2015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05452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51821" y="1990165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0" b="39228"/>
          <a:stretch/>
        </p:blipFill>
        <p:spPr>
          <a:xfrm>
            <a:off x="4519" y="-29029"/>
            <a:ext cx="12187481" cy="143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0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orests@giz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ao.org/docrep/014/i1858e/i1858e00.pdf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38.wmf"/><Relationship Id="rId5" Type="http://schemas.openxmlformats.org/officeDocument/2006/relationships/hyperlink" Target="http://images.google.co.uk/imgres?imgurl=http://www.woodwardsace.com/tempimages/invoice2.jpg&amp;imgrefurl=http://forum.wordreference.com/showthread.php?t=485&amp;usg=__RIsLu_q6zaP7WMPAXtIvZWrvrPg=&amp;h=621&amp;w=452&amp;sz=35&amp;hl=en&amp;start=5&amp;um=1&amp;tbnid=_Xl_E02rVEKagM:&amp;tbnh=136&amp;tbnw=99&amp;prev=/images?q=invoice&amp;um=1&amp;hl=en" TargetMode="External"/><Relationship Id="rId10" Type="http://schemas.openxmlformats.org/officeDocument/2006/relationships/image" Target="../media/image28.jpeg"/><Relationship Id="rId4" Type="http://schemas.openxmlformats.org/officeDocument/2006/relationships/image" Target="../media/image34.png"/><Relationship Id="rId9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ic.fsc.org/facts-figures.19.htm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efc.org/about-pefc/who-we-are/facts-a-figures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ic.fsc.org/facts-figures.19.htm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efc.org/about-pefc/who-we-are/facts-a-figure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2607" y="1245477"/>
            <a:ext cx="10496341" cy="1019260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สิ่งสำคัญ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โปรดอ่าน คำเตือนทางกฎหมาย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0717" y="2222938"/>
            <a:ext cx="11971282" cy="4475574"/>
          </a:xfrm>
        </p:spPr>
        <p:txBody>
          <a:bodyPr>
            <a:normAutofit/>
          </a:bodyPr>
          <a:lstStyle/>
          <a:p>
            <a:r>
              <a:rPr lang="th-TH" sz="2000" dirty="0" smtClean="0">
                <a:cs typeface="TH SarabunPSK" pitchFamily="34" charset="-34"/>
              </a:rPr>
              <a:t>สื่อวัสดุสำหรับการฝึกอบรมนี้ได้รับการพัฒนาโดยโครงการความริเริ่มด้านการสนับสนุนป่าไม้</a:t>
            </a:r>
            <a:r>
              <a:rPr lang="de-DE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(</a:t>
            </a:r>
            <a:r>
              <a:rPr lang="en-US" sz="2000" dirty="0" err="1" smtClean="0">
                <a:cs typeface="TH SarabunPSK" pitchFamily="34" charset="-34"/>
              </a:rPr>
              <a:t>Proforest</a:t>
            </a:r>
            <a:r>
              <a:rPr lang="en-US" sz="2000" dirty="0" smtClean="0">
                <a:cs typeface="TH SarabunPSK" pitchFamily="34" charset="-34"/>
              </a:rPr>
              <a:t> Initiative) </a:t>
            </a:r>
            <a:r>
              <a:rPr lang="th-TH" sz="2000" dirty="0" smtClean="0">
                <a:cs typeface="TH SarabunPSK" pitchFamily="34" charset="-34"/>
              </a:rPr>
              <a:t>และดำเนินการโดย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โดยได้รับการสนับสนุนทางการเงินจากกระทรวงสหพันธ์เยอรมันด้านความร่วมมือทางเศรษฐกิจและการพัฒนา (</a:t>
            </a:r>
            <a:r>
              <a:rPr lang="en-US" sz="2000" dirty="0" smtClean="0">
                <a:cs typeface="TH SarabunPSK" pitchFamily="34" charset="-34"/>
              </a:rPr>
              <a:t>German Federal Ministry for Economic Cooperation and Development: BMZ)</a:t>
            </a:r>
          </a:p>
          <a:p>
            <a:r>
              <a:rPr lang="th-TH" sz="2000" dirty="0" smtClean="0">
                <a:cs typeface="TH SarabunPSK" pitchFamily="34" charset="-34"/>
              </a:rPr>
              <a:t>อนุญาตให้นำเนื้อหาทั้งหมด หรือบางส่วนในสื่อวัสดุสำหรับการฝึกอบรมนี้มาใช้เพื่อประโยชน์ที่มิใช่การค้าพาณิชย์ โดยสามารถดัดแปลงสื่อวัสดุได้ตามความต้องการของท่าน ตราบเท่าที่ไม่มีการบิดเบือน หรือแปลความหมายของสารและเนื้อหาหลักแบบผิดๆ</a:t>
            </a:r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204952" y="4146331"/>
            <a:ext cx="8466082" cy="2561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sz="2000" dirty="0" smtClean="0">
                <a:cs typeface="TH SarabunPSK" pitchFamily="34" charset="-34"/>
              </a:rPr>
              <a:t>BMZ </a:t>
            </a:r>
            <a:r>
              <a:rPr lang="th-TH" sz="2000" dirty="0" smtClean="0">
                <a:cs typeface="TH SarabunPSK" pitchFamily="34" charset="-34"/>
              </a:rPr>
              <a:t>หรือ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แต่อย่างใด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สไลด์นี้เป็นการแจ้งวัตถุประสงค์ของข้อมูล ในการฝึกอบรมสามารถลบสไลด์หน้านี้ออกได้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หากท่านตัดสินใจที่จะใช้การฝึกอบรมชุดนี้ หากเป็นไปได้ ขอความกรุณาแจ้งให้เราได้ ทราบทางอีเมล์ </a:t>
            </a:r>
            <a:r>
              <a:rPr lang="en-US" sz="2000" dirty="0" smtClean="0">
                <a:cs typeface="TH SarabunPSK" pitchFamily="34" charset="-34"/>
                <a:hlinkClick r:id="rId3"/>
              </a:rPr>
              <a:t>forests@giz.de</a:t>
            </a:r>
            <a:r>
              <a:rPr lang="en-US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จักขอบคุณยิ่ง</a:t>
            </a:r>
            <a:r>
              <a:rPr lang="en-US" sz="2000" dirty="0" smtClean="0">
                <a:cs typeface="TH SarabunPSK" pitchFamily="34" charset="-34"/>
              </a:rPr>
              <a:t>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879" y="4808018"/>
            <a:ext cx="2981879" cy="166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19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457" y="1248229"/>
            <a:ext cx="11654246" cy="905691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เนื้อหามาตรฐาน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069" y="2063931"/>
            <a:ext cx="11808821" cy="250806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ชี้ว่าอะไรต้องมีต้องทำ</a:t>
            </a:r>
            <a:endParaRPr lang="en-US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9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จะต้อ</a:t>
            </a: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ง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endParaRPr lang="en-US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90000"/>
              </a:lnSpc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ชัดเจน แม่นยำ ทำได้</a:t>
            </a:r>
            <a:endParaRPr lang="en-US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90000"/>
              </a:lnSpc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ใช้ได้ทั้วทั่วโลกและเหมาะกับท้องถิ่นด้วย</a:t>
            </a:r>
            <a:endParaRPr lang="en-US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90000"/>
              </a:lnSpc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พอดีในด้านเศรษฐศาสตร์ สังคมและสิ่งแวดล้อม</a:t>
            </a:r>
            <a:endParaRPr lang="en-US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GB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67241" y="6762750"/>
            <a:ext cx="1022046" cy="244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chemeClr val="bg1"/>
                </a:solidFill>
              </a:rPr>
              <a:t>©Proforest</a:t>
            </a:r>
            <a:endParaRPr lang="en-GB" sz="1000" dirty="0">
              <a:solidFill>
                <a:schemeClr val="bg1"/>
              </a:solidFill>
            </a:endParaRPr>
          </a:p>
        </p:txBody>
      </p:sp>
      <p:pic>
        <p:nvPicPr>
          <p:cNvPr id="7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57" y="4600575"/>
            <a:ext cx="93059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7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190" y="1295402"/>
            <a:ext cx="11638575" cy="910044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กระบวนการตั้งมาตรฐาน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753" y="2102121"/>
            <a:ext cx="11848013" cy="1712232"/>
          </a:xfrm>
        </p:spPr>
        <p:txBody>
          <a:bodyPr>
            <a:no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ขั้นตอนการพัฒนามีความสำคัญมาก</a:t>
            </a:r>
          </a:p>
          <a:p>
            <a:pPr lvl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ผู้ที่เกี่ยวข้องเป็นตัวแทนมีความสมดุลย์หรือไม่</a:t>
            </a:r>
            <a:endParaRPr lang="en-US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การตัดสินใจเกิดขึ้นได้อย่างไร มีใครมีอิทธิพลต่อกระบวนการหรือไม่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?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11</a:t>
            </a:fld>
            <a:endParaRPr lang="zh-TW" altLang="en-US"/>
          </a:p>
        </p:txBody>
      </p:sp>
      <p:pic>
        <p:nvPicPr>
          <p:cNvPr id="8" name="Picture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7874"/>
          <a:stretch/>
        </p:blipFill>
        <p:spPr>
          <a:xfrm>
            <a:off x="366191" y="4186376"/>
            <a:ext cx="6248922" cy="267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990" y="1356522"/>
            <a:ext cx="11854543" cy="846747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ใครคือผู้ที่มีส่วนเกี่ยวข้องของป่าไม้?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12</a:t>
            </a:fld>
            <a:endParaRPr lang="zh-TW" altLang="en-US"/>
          </a:p>
        </p:txBody>
      </p:sp>
      <p:pic>
        <p:nvPicPr>
          <p:cNvPr id="9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457" y="4773020"/>
            <a:ext cx="10058400" cy="208498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24542" y="2234414"/>
            <a:ext cx="9524675" cy="2351234"/>
          </a:xfrm>
        </p:spPr>
        <p:txBody>
          <a:bodyPr>
            <a:normAutofit/>
          </a:bodyPr>
          <a:lstStyle/>
          <a:p>
            <a:r>
              <a:rPr lang="en-US" dirty="0" smtClean="0"/>
              <a:t>“A </a:t>
            </a:r>
            <a:r>
              <a:rPr lang="en-US" dirty="0"/>
              <a:t>stakeholder is any individual, social group or institution that is affected by or </a:t>
            </a:r>
            <a:r>
              <a:rPr lang="en-US" dirty="0" smtClean="0"/>
              <a:t>has influence </a:t>
            </a:r>
            <a:r>
              <a:rPr lang="en-US" dirty="0"/>
              <a:t>on forestry. Stakeholders may or may not be formally </a:t>
            </a:r>
            <a:r>
              <a:rPr lang="en-US" dirty="0" smtClean="0"/>
              <a:t>organized” </a:t>
            </a:r>
            <a:endParaRPr lang="en-GB" dirty="0"/>
          </a:p>
        </p:txBody>
      </p:sp>
      <p:sp>
        <p:nvSpPr>
          <p:cNvPr id="10" name="Textfeld 9"/>
          <p:cNvSpPr txBox="1"/>
          <p:nvPr/>
        </p:nvSpPr>
        <p:spPr>
          <a:xfrm>
            <a:off x="709683" y="3562066"/>
            <a:ext cx="7383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Source: FAO (2010): 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Enhancing stakeholder participation in national forest programmes. A training manual. </a:t>
            </a:r>
          </a:p>
          <a:p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Available at</a:t>
            </a:r>
            <a:r>
              <a:rPr lang="en-GB" sz="1200" dirty="0" smtClean="0"/>
              <a:t>: </a:t>
            </a:r>
            <a:r>
              <a:rPr lang="en-GB" sz="1200" dirty="0" smtClean="0">
                <a:hlinkClick r:id="rId4"/>
              </a:rPr>
              <a:t>http://www.fao.org/docrep/014/i1858e/i1858e00.pdf</a:t>
            </a:r>
            <a:r>
              <a:rPr lang="en-GB" sz="1200" dirty="0" smtClean="0"/>
              <a:t>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28856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71" y="1221014"/>
            <a:ext cx="11691257" cy="1047206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การรับรอง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258" y="2063931"/>
            <a:ext cx="11665132" cy="262563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ct val="10000"/>
              </a:spcBef>
            </a:pPr>
            <a:r>
              <a:rPr lang="th-TH" sz="3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กระบวนการของการตรวจเช็คว่ามีการปฏิบัติตามมาตรฐาน</a:t>
            </a:r>
            <a:endParaRPr lang="en-GB" sz="3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  <a:spcBef>
                <a:spcPct val="10000"/>
              </a:spcBef>
            </a:pPr>
            <a:r>
              <a:rPr lang="th-TH" sz="3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ทำโดยหน่วยงานรับรองที่</a:t>
            </a:r>
            <a:endParaRPr lang="en-GB" sz="3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spcBef>
                <a:spcPct val="10000"/>
              </a:spcBef>
              <a:buSzPct val="80000"/>
              <a:buFont typeface="Wingdings" panose="05000000000000000000" pitchFamily="2" charset="2"/>
              <a:buChar char="§"/>
            </a:pPr>
            <a:r>
              <a:rPr lang="th-TH" sz="35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มีความสามารถในทางปฏิบัติ</a:t>
            </a:r>
            <a:endParaRPr lang="en-GB" sz="35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spcBef>
                <a:spcPct val="10000"/>
              </a:spcBef>
              <a:buSzPct val="80000"/>
              <a:buFont typeface="Wingdings" panose="05000000000000000000" pitchFamily="2" charset="2"/>
              <a:buChar char="§"/>
            </a:pPr>
            <a:r>
              <a:rPr lang="th-TH" sz="35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เป็นอิสระ</a:t>
            </a:r>
            <a:endParaRPr lang="en-GB" sz="35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spcBef>
                <a:spcPct val="10000"/>
              </a:spcBef>
              <a:buSzPct val="80000"/>
              <a:buFont typeface="Wingdings" panose="05000000000000000000" pitchFamily="2" charset="2"/>
              <a:buChar char="§"/>
            </a:pPr>
            <a:r>
              <a:rPr lang="th-TH" sz="35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วิธีการตรวจสอบให้ผลที่สม่ำเสมอ</a:t>
            </a:r>
            <a:endParaRPr lang="en-GB" sz="35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13</a:t>
            </a:fld>
            <a:endParaRPr lang="zh-TW" altLang="en-US"/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471" y="4867275"/>
            <a:ext cx="88106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01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924" y="1288144"/>
            <a:ext cx="11543915" cy="877387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การได้รับการยอมรับ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45022" y="2037807"/>
            <a:ext cx="11542177" cy="2929978"/>
          </a:xfrm>
        </p:spPr>
        <p:txBody>
          <a:bodyPr>
            <a:normAutofit/>
          </a:bodyPr>
          <a:lstStyle/>
          <a:p>
            <a:pPr eaLnBrk="1" hangingPunct="1"/>
            <a:r>
              <a:rPr lang="th-TH" altLang="ja-JP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“เป็นการรับรองผู้รับรอง”</a:t>
            </a:r>
          </a:p>
          <a:p>
            <a:pPr eaLnBrk="1" hangingPunct="1"/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ดำเนินการโดยองค์กรที่ทำการรับรอง</a:t>
            </a:r>
            <a:endParaRPr lang="en-GB" sz="3000" dirty="0"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  <a:p>
            <a:pPr lvl="1" eaLnBrk="1" hangingPunct="1"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กลไกรับรองแห่งชาติ ซึ่งทำการรับรองตามระดับของมาตรฐาน อาทิ การบริการรับรองของสหราชอาณาจักร (</a:t>
            </a:r>
            <a:r>
              <a:rPr lang="en-GB" sz="2800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UK </a:t>
            </a:r>
            <a:r>
              <a:rPr lang="en-GB" sz="2800" dirty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Accreditation </a:t>
            </a:r>
            <a:r>
              <a:rPr lang="en-GB" sz="2800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Service</a:t>
            </a:r>
            <a:r>
              <a:rPr lang="en-US" sz="2800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: </a:t>
            </a:r>
            <a:r>
              <a:rPr lang="en-GB" sz="2800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UKAS</a:t>
            </a:r>
            <a:r>
              <a:rPr lang="en-GB" sz="2800" dirty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)</a:t>
            </a:r>
          </a:p>
          <a:p>
            <a:pPr lvl="1" eaLnBrk="1" hangingPunct="1"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การรับรองโดยองค์กรชำนาญการสากลที่เกิดขึ้นตามมาตรฐานต่างๆ อาทิ  </a:t>
            </a:r>
            <a:r>
              <a:rPr lang="en-GB" sz="2800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Accreditation </a:t>
            </a:r>
            <a:r>
              <a:rPr lang="en-GB" sz="2800" dirty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Services International (ASI)</a:t>
            </a:r>
          </a:p>
          <a:p>
            <a:pPr lvl="1" eaLnBrk="1" hangingPunct="1">
              <a:lnSpc>
                <a:spcPct val="90000"/>
              </a:lnSpc>
            </a:pPr>
            <a:endParaRPr lang="en-GB" sz="2800" dirty="0">
              <a:latin typeface="Arial" charset="0"/>
              <a:ea typeface="ヒラギノ角ゴ Pro W3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14</a:t>
            </a:fld>
            <a:endParaRPr lang="zh-TW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22" y="5101717"/>
            <a:ext cx="3211224" cy="139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774" y="4868346"/>
            <a:ext cx="3252903" cy="1626452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6480316" y="6494798"/>
            <a:ext cx="54805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Source: All logos sourced and authorized by the respective organisation/company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6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71176" y="1197428"/>
            <a:ext cx="11820823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ห่วงโซ่การควบคุม </a:t>
            </a:r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(</a:t>
            </a:r>
            <a:r>
              <a:rPr lang="en-US" sz="36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Chain of Custody: </a:t>
            </a:r>
            <a:r>
              <a:rPr lang="en-US" sz="3600" dirty="0" err="1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CoC</a:t>
            </a:r>
            <a:r>
              <a:rPr lang="en-US" sz="36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)</a:t>
            </a:r>
            <a:endParaRPr lang="en-US" sz="36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71178" y="2206624"/>
            <a:ext cx="11486993" cy="1871889"/>
          </a:xfrm>
        </p:spPr>
        <p:txBody>
          <a:bodyPr>
            <a:noAutofit/>
          </a:bodyPr>
          <a:lstStyle/>
          <a:p>
            <a:pPr eaLnBrk="1" hangingPunct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ห่วงโซ่อุปทานของผลิตภัณฑ์ไม้จะซับซ้อนและยาว</a:t>
            </a:r>
            <a:endParaRPr lang="en-US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ต้องเชื่อมโยง การรับรองจากป่าจนเป็นสินค้าสำเร็จรูป</a:t>
            </a:r>
            <a:endParaRPr lang="en-US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15</a:t>
            </a:fld>
            <a:endParaRPr lang="zh-TW" altLang="en-US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77" y="4752975"/>
            <a:ext cx="9725025" cy="2105025"/>
          </a:xfrm>
        </p:spPr>
      </p:pic>
    </p:spTree>
    <p:extLst>
      <p:ext uri="{BB962C8B-B14F-4D97-AF65-F5344CB8AC3E}">
        <p14:creationId xmlns:p14="http://schemas.microsoft.com/office/powerpoint/2010/main" val="305218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5859" y="1267161"/>
            <a:ext cx="11567412" cy="893654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สัญลักษณ์แสดงการตรวจรับรอง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392358" y="2075543"/>
            <a:ext cx="11596441" cy="2853082"/>
          </a:xfrm>
        </p:spPr>
        <p:txBody>
          <a:bodyPr>
            <a:normAutofit/>
          </a:bodyPr>
          <a:lstStyle/>
          <a:p>
            <a:pPr eaLnBrk="1" hangingPunct="1"/>
            <a:r>
              <a:rPr lang="th-TH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ฉลาก โลโก้ ป้าย และอื่นๆ</a:t>
            </a:r>
          </a:p>
          <a:p>
            <a:pPr eaLnBrk="1" hangingPunct="1"/>
            <a:r>
              <a:rPr lang="th-TH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สัญลักษณ์การตรวจรับรองที่แสดงไว้บนผลิตภัณฑ์ หรือ ณ ที่อื่นๆ ที่มิใช่ตัวผลิตภัณฑ์</a:t>
            </a:r>
          </a:p>
          <a:p>
            <a:pPr eaLnBrk="1" hangingPunct="1"/>
            <a:r>
              <a:rPr lang="th-TH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ข้อกำหนดของระเบียบปฏิบัติสำหรับการแสดงสัญลักษณะ และการใช้โลโก้ใดๆ</a:t>
            </a:r>
          </a:p>
          <a:p>
            <a:pPr eaLnBrk="1" hangingPunct="1"/>
            <a:r>
              <a:rPr lang="th-TH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ระเบียบปฏิบัติโดยทั่วไปกำหนดขึ้นจากโครงการ หรือกิจกรรม และใช้ในการดูแลควบคุมแบบวันต่อวัน โดยกลไกที่ทำหน้าที่ตรวจรับรอง</a:t>
            </a:r>
            <a:endParaRPr lang="en-GB" dirty="0"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16</a:t>
            </a:fld>
            <a:endParaRPr lang="zh-TW" altLang="en-US"/>
          </a:p>
        </p:txBody>
      </p:sp>
      <p:grpSp>
        <p:nvGrpSpPr>
          <p:cNvPr id="12" name="Gruppieren 11"/>
          <p:cNvGrpSpPr/>
          <p:nvPr/>
        </p:nvGrpSpPr>
        <p:grpSpPr>
          <a:xfrm>
            <a:off x="3569" y="4304363"/>
            <a:ext cx="11464302" cy="2553637"/>
            <a:chOff x="3569" y="4304363"/>
            <a:chExt cx="11464302" cy="2553637"/>
          </a:xfrm>
        </p:grpSpPr>
        <p:pic>
          <p:nvPicPr>
            <p:cNvPr id="13" name="Grafik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3482" y="4983579"/>
              <a:ext cx="3664389" cy="1874421"/>
            </a:xfrm>
            <a:prstGeom prst="rect">
              <a:avLst/>
            </a:prstGeom>
          </p:spPr>
        </p:pic>
        <p:pic>
          <p:nvPicPr>
            <p:cNvPr id="14" name="Grafik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8778" y="4657443"/>
              <a:ext cx="1465813" cy="2200557"/>
            </a:xfrm>
            <a:prstGeom prst="rect">
              <a:avLst/>
            </a:prstGeom>
          </p:spPr>
        </p:pic>
        <p:pic>
          <p:nvPicPr>
            <p:cNvPr id="15" name="Grafik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9" y="4997776"/>
              <a:ext cx="2788783" cy="1860224"/>
            </a:xfrm>
            <a:prstGeom prst="rect">
              <a:avLst/>
            </a:prstGeom>
          </p:spPr>
        </p:pic>
        <p:pic>
          <p:nvPicPr>
            <p:cNvPr id="16" name="Grafik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4256" y="4716447"/>
              <a:ext cx="1698295" cy="190750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7" name="Grafik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2892" y="4993044"/>
              <a:ext cx="2350316" cy="1864956"/>
            </a:xfrm>
            <a:prstGeom prst="rect">
              <a:avLst/>
            </a:prstGeom>
          </p:spPr>
        </p:pic>
        <p:pic>
          <p:nvPicPr>
            <p:cNvPr id="18" name="Grafik 1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6856" y="4304363"/>
              <a:ext cx="1585283" cy="24228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947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FACTORY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492" y="4874923"/>
            <a:ext cx="1509297" cy="1443674"/>
          </a:xfrm>
          <a:prstGeom prst="rect">
            <a:avLst/>
          </a:prstGeom>
        </p:spPr>
      </p:pic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01972" y="3440408"/>
            <a:ext cx="28082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หน่วยงานรับรอง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659851" y="2305998"/>
            <a:ext cx="46540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มาตรฐานของแผนการรับรอง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612116" y="3255668"/>
            <a:ext cx="30130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หน่วยงานรับรอง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 flipH="1">
            <a:off x="1680842" y="2731874"/>
            <a:ext cx="1008062" cy="736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6853200" y="2779203"/>
            <a:ext cx="1258925" cy="6497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8129361" y="3790240"/>
            <a:ext cx="0" cy="12627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28680" name="Picture 8" descr="1399,1120049764,1"/>
          <p:cNvPicPr>
            <a:picLocks noChangeAspect="1" noChangeArrowheads="1"/>
          </p:cNvPicPr>
          <p:nvPr/>
        </p:nvPicPr>
        <p:blipFill>
          <a:blip r:embed="rId4" cstate="print"/>
          <a:srcRect t="8888" b="11111"/>
          <a:stretch>
            <a:fillRect/>
          </a:stretch>
        </p:blipFill>
        <p:spPr bwMode="auto">
          <a:xfrm>
            <a:off x="7676233" y="4063819"/>
            <a:ext cx="8572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1715419" y="3906336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28685" name="Picture 13" descr="1399,1120049764,1"/>
          <p:cNvPicPr>
            <a:picLocks noChangeAspect="1" noChangeArrowheads="1"/>
          </p:cNvPicPr>
          <p:nvPr/>
        </p:nvPicPr>
        <p:blipFill>
          <a:blip r:embed="rId4" cstate="print"/>
          <a:srcRect t="8888" b="11111"/>
          <a:stretch>
            <a:fillRect/>
          </a:stretch>
        </p:blipFill>
        <p:spPr bwMode="auto">
          <a:xfrm>
            <a:off x="1200807" y="4066147"/>
            <a:ext cx="1029224" cy="82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9" name="Text Box 4"/>
          <p:cNvSpPr txBox="1">
            <a:spLocks noChangeArrowheads="1"/>
          </p:cNvSpPr>
          <p:nvPr/>
        </p:nvSpPr>
        <p:spPr bwMode="auto">
          <a:xfrm>
            <a:off x="6848030" y="6274663"/>
            <a:ext cx="26638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ห่วงโซ่การควบคุม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28690" name="Text Box 4"/>
          <p:cNvSpPr txBox="1">
            <a:spLocks noChangeArrowheads="1"/>
          </p:cNvSpPr>
          <p:nvPr/>
        </p:nvSpPr>
        <p:spPr bwMode="auto">
          <a:xfrm>
            <a:off x="1078897" y="6274663"/>
            <a:ext cx="12451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ป่าไม้</a:t>
            </a:r>
            <a:r>
              <a:rPr lang="en-GB" sz="2800" dirty="0" smtClean="0">
                <a:solidFill>
                  <a:schemeClr val="bg1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endParaRPr lang="en-GB" sz="2800" dirty="0">
              <a:solidFill>
                <a:schemeClr val="bg1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72725" name="Text Box 4"/>
          <p:cNvSpPr txBox="1">
            <a:spLocks noChangeArrowheads="1"/>
          </p:cNvSpPr>
          <p:nvPr/>
        </p:nvSpPr>
        <p:spPr bwMode="auto">
          <a:xfrm>
            <a:off x="2786743" y="5098690"/>
            <a:ext cx="40204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หน่วยงานการรับรองต้องได้รับการยอมรับ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3" y="1207119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แนวทางการตรวจรับรอง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3" name="Picture 22" descr="FOREST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55" y="5135760"/>
            <a:ext cx="1254665" cy="11845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987" y="3621366"/>
            <a:ext cx="1293679" cy="1293679"/>
          </a:xfrm>
          <a:prstGeom prst="rect">
            <a:avLst/>
          </a:prstGeom>
        </p:spPr>
      </p:pic>
      <p:pic>
        <p:nvPicPr>
          <p:cNvPr id="26" name="Picture 25" descr="MEN AT DESK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337" y="5412114"/>
            <a:ext cx="786442" cy="86254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505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97" y="2722026"/>
            <a:ext cx="874378" cy="1053991"/>
          </a:xfrm>
          <a:prstGeom prst="rect">
            <a:avLst/>
          </a:prstGeom>
        </p:spPr>
      </p:pic>
      <p:sp>
        <p:nvSpPr>
          <p:cNvPr id="7188" name="Rectangle 2"/>
          <p:cNvSpPr>
            <a:spLocks noGrp="1" noChangeArrowheads="1"/>
          </p:cNvSpPr>
          <p:nvPr>
            <p:ph type="title"/>
          </p:nvPr>
        </p:nvSpPr>
        <p:spPr>
          <a:xfrm>
            <a:off x="397786" y="1316287"/>
            <a:ext cx="8229600" cy="900455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การตรวจรับรอง 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ประเภท</a:t>
            </a:r>
            <a:endParaRPr lang="en-GB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Rectangle 3"/>
          <p:cNvSpPr>
            <a:spLocks noGrp="1" noChangeArrowheads="1"/>
          </p:cNvSpPr>
          <p:nvPr>
            <p:ph idx="1"/>
          </p:nvPr>
        </p:nvSpPr>
        <p:spPr>
          <a:xfrm>
            <a:off x="2844800" y="5205764"/>
            <a:ext cx="6241143" cy="900510"/>
          </a:xfrm>
        </p:spPr>
        <p:txBody>
          <a:bodyPr>
            <a:noAutofit/>
          </a:bodyPr>
          <a:lstStyle/>
          <a:p>
            <a:pPr marL="0" indent="0" algn="ctr">
              <a:lnSpc>
                <a:spcPts val="2600"/>
              </a:lnSpc>
              <a:buNone/>
            </a:pPr>
            <a:r>
              <a:rPr lang="th-TH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การรับรองห่วงโซ่การควบคุม</a:t>
            </a:r>
            <a:r>
              <a:rPr lang="en-GB" b="1" dirty="0" smtClean="0">
                <a:latin typeface="TH SarabunPSK" pitchFamily="34" charset="-34"/>
                <a:cs typeface="TH SarabunPSK" pitchFamily="34" charset="-34"/>
              </a:rPr>
              <a:t>:</a:t>
            </a:r>
            <a:r>
              <a:rPr lang="en-GB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dirty="0">
                <a:latin typeface="TH SarabunPSK" pitchFamily="34" charset="-34"/>
                <a:cs typeface="TH SarabunPSK" pitchFamily="34" charset="-34"/>
              </a:rPr>
              <a:t/>
            </a:r>
            <a:br>
              <a:rPr lang="en-GB" dirty="0">
                <a:latin typeface="TH SarabunPSK" pitchFamily="34" charset="-34"/>
                <a:cs typeface="TH SarabunPSK" pitchFamily="34" charset="-34"/>
              </a:rPr>
            </a:b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การติดตามไม้ตลอด 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supply chain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จากป่าจนเป็นสินค้าสำเร็จ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1800" dirty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lnSpc>
                <a:spcPct val="80000"/>
              </a:lnSpc>
            </a:pPr>
            <a:endParaRPr lang="en-GB" sz="18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50024" y="4063677"/>
            <a:ext cx="696515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9538" y="4077581"/>
            <a:ext cx="696515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9050" y="4077581"/>
            <a:ext cx="696516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6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08563" y="4077581"/>
            <a:ext cx="696516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7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7397" y="3929370"/>
            <a:ext cx="696515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" name="Picture 23" descr="invoice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89475" y="3954447"/>
            <a:ext cx="681038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1" descr="LOGS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197" y="3141477"/>
            <a:ext cx="954024" cy="542544"/>
          </a:xfrm>
          <a:prstGeom prst="rect">
            <a:avLst/>
          </a:prstGeom>
        </p:spPr>
      </p:pic>
      <p:pic>
        <p:nvPicPr>
          <p:cNvPr id="33" name="Picture 32" descr="PROCESSING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277" y="2925503"/>
            <a:ext cx="1048512" cy="975360"/>
          </a:xfrm>
          <a:prstGeom prst="rect">
            <a:avLst/>
          </a:prstGeom>
        </p:spPr>
      </p:pic>
      <p:pic>
        <p:nvPicPr>
          <p:cNvPr id="35" name="Picture 34" descr="MEN AT DESK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637" y="2767533"/>
            <a:ext cx="883212" cy="968684"/>
          </a:xfrm>
          <a:prstGeom prst="rect">
            <a:avLst/>
          </a:prstGeom>
        </p:spPr>
      </p:pic>
      <p:pic>
        <p:nvPicPr>
          <p:cNvPr id="37" name="Picture 36" descr="FACTORY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461" y="2781438"/>
            <a:ext cx="1021396" cy="976987"/>
          </a:xfrm>
          <a:prstGeom prst="rect">
            <a:avLst/>
          </a:prstGeom>
        </p:spPr>
      </p:pic>
      <p:sp>
        <p:nvSpPr>
          <p:cNvPr id="48147" name="Rectangle 19"/>
          <p:cNvSpPr>
            <a:spLocks noChangeArrowheads="1"/>
          </p:cNvSpPr>
          <p:nvPr/>
        </p:nvSpPr>
        <p:spPr bwMode="auto">
          <a:xfrm flipV="1">
            <a:off x="883423" y="2587120"/>
            <a:ext cx="1215861" cy="2499172"/>
          </a:xfrm>
          <a:prstGeom prst="rect">
            <a:avLst/>
          </a:prstGeom>
          <a:noFill/>
          <a:ln w="28575" cmpd="sng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Rectangle 19"/>
          <p:cNvSpPr>
            <a:spLocks noChangeArrowheads="1"/>
          </p:cNvSpPr>
          <p:nvPr/>
        </p:nvSpPr>
        <p:spPr bwMode="auto">
          <a:xfrm flipV="1">
            <a:off x="2800565" y="2568673"/>
            <a:ext cx="6265241" cy="2499172"/>
          </a:xfrm>
          <a:prstGeom prst="rect">
            <a:avLst/>
          </a:prstGeom>
          <a:noFill/>
          <a:ln w="28575" cmpd="sng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95981" y="2052450"/>
            <a:ext cx="276620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การรับรอง </a:t>
            </a:r>
            <a:r>
              <a:rPr lang="en-GB" sz="2800" b="1" dirty="0" smtClean="0">
                <a:latin typeface="TH SarabunPSK" pitchFamily="34" charset="-34"/>
                <a:cs typeface="TH SarabunPSK" pitchFamily="34" charset="-34"/>
              </a:rPr>
              <a:t>FMU</a:t>
            </a:r>
            <a:endParaRPr lang="en-GB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4858643" y="2137785"/>
            <a:ext cx="21082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การรับรอง </a:t>
            </a:r>
            <a:r>
              <a:rPr lang="en-GB" sz="2800" b="1" dirty="0" err="1" smtClean="0">
                <a:latin typeface="TH SarabunPSK" pitchFamily="34" charset="-34"/>
                <a:cs typeface="TH SarabunPSK" pitchFamily="34" charset="-34"/>
              </a:rPr>
              <a:t>CoC</a:t>
            </a:r>
            <a:endParaRPr lang="en-GB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275770" y="5144348"/>
            <a:ext cx="2365828" cy="1007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ts val="2600"/>
              </a:lnSpc>
              <a:spcBef>
                <a:spcPct val="20000"/>
              </a:spcBef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การรับรองการจัดการป่า</a:t>
            </a:r>
            <a:r>
              <a:rPr lang="en-GB" sz="2000" b="1" dirty="0" smtClean="0">
                <a:latin typeface="TH SarabunPSK" pitchFamily="34" charset="-34"/>
                <a:cs typeface="TH SarabunPSK" pitchFamily="34" charset="-34"/>
              </a:rPr>
              <a:t>: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GB" sz="2000" dirty="0">
              <a:latin typeface="TH SarabunPSK" pitchFamily="34" charset="-34"/>
              <a:cs typeface="TH SarabunPSK" pitchFamily="34" charset="-34"/>
            </a:endParaRPr>
          </a:p>
          <a:p>
            <a:pPr algn="ctr">
              <a:lnSpc>
                <a:spcPts val="2600"/>
              </a:lnSpc>
              <a:spcBef>
                <a:spcPct val="20000"/>
              </a:spcBef>
            </a:pPr>
            <a:r>
              <a:rPr lang="th-TH" sz="2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ระบบการตรวจสอบป่าไม้</a:t>
            </a:r>
            <a:endParaRPr lang="en-GB" sz="2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368" y="2918020"/>
            <a:ext cx="972145" cy="576898"/>
          </a:xfrm>
          <a:prstGeom prst="rect">
            <a:avLst/>
          </a:prstGeom>
        </p:spPr>
      </p:pic>
      <p:sp>
        <p:nvSpPr>
          <p:cNvPr id="29" name="Right Arrow 28"/>
          <p:cNvSpPr/>
          <p:nvPr/>
        </p:nvSpPr>
        <p:spPr bwMode="auto">
          <a:xfrm>
            <a:off x="2223152" y="3706382"/>
            <a:ext cx="504056" cy="216024"/>
          </a:xfrm>
          <a:prstGeom prst="rightArrow">
            <a:avLst/>
          </a:prstGeom>
          <a:solidFill>
            <a:srgbClr val="00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sp>
        <p:nvSpPr>
          <p:cNvPr id="31" name="Right Arrow 30"/>
          <p:cNvSpPr/>
          <p:nvPr/>
        </p:nvSpPr>
        <p:spPr bwMode="auto">
          <a:xfrm>
            <a:off x="3809221" y="3288753"/>
            <a:ext cx="504056" cy="216024"/>
          </a:xfrm>
          <a:prstGeom prst="rightArrow">
            <a:avLst/>
          </a:prstGeom>
          <a:solidFill>
            <a:srgbClr val="00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sp>
        <p:nvSpPr>
          <p:cNvPr id="46" name="Right Arrow 45"/>
          <p:cNvSpPr/>
          <p:nvPr/>
        </p:nvSpPr>
        <p:spPr bwMode="auto">
          <a:xfrm>
            <a:off x="5433797" y="3285493"/>
            <a:ext cx="504056" cy="216024"/>
          </a:xfrm>
          <a:prstGeom prst="rightArrow">
            <a:avLst/>
          </a:prstGeom>
          <a:solidFill>
            <a:srgbClr val="00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sp>
        <p:nvSpPr>
          <p:cNvPr id="47" name="Right Arrow 46"/>
          <p:cNvSpPr/>
          <p:nvPr/>
        </p:nvSpPr>
        <p:spPr bwMode="auto">
          <a:xfrm>
            <a:off x="7019153" y="3278894"/>
            <a:ext cx="504056" cy="216024"/>
          </a:xfrm>
          <a:prstGeom prst="rightArrow">
            <a:avLst/>
          </a:prstGeom>
          <a:solidFill>
            <a:srgbClr val="00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sp>
        <p:nvSpPr>
          <p:cNvPr id="48" name="Right Arrow 47"/>
          <p:cNvSpPr/>
          <p:nvPr/>
        </p:nvSpPr>
        <p:spPr bwMode="auto">
          <a:xfrm>
            <a:off x="8478098" y="3290862"/>
            <a:ext cx="504056" cy="216024"/>
          </a:xfrm>
          <a:prstGeom prst="rightArrow">
            <a:avLst/>
          </a:prstGeom>
          <a:solidFill>
            <a:srgbClr val="00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101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7" grpId="0" animBg="1"/>
      <p:bldP spid="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35427" y="1194277"/>
            <a:ext cx="11756573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แผนการรับรองป่า</a:t>
            </a:r>
            <a:endParaRPr lang="en-US" sz="40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343608" y="2162629"/>
            <a:ext cx="11848391" cy="4569959"/>
          </a:xfrm>
        </p:spPr>
        <p:txBody>
          <a:bodyPr>
            <a:normAutofit/>
          </a:bodyPr>
          <a:lstStyle/>
          <a:p>
            <a:pPr eaLnBrk="1" hangingPunct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ปัจจุบันมีสองระบบ</a:t>
            </a:r>
            <a:r>
              <a:rPr lang="en-US" sz="3200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:</a:t>
            </a:r>
            <a:r>
              <a:rPr lang="th-TH" sz="3200" dirty="0" smtClean="0"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 </a:t>
            </a:r>
            <a:endParaRPr lang="en-US" sz="3200" dirty="0"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สภาควบคุมดูแลป่าไม้ (</a:t>
            </a:r>
            <a:r>
              <a:rPr lang="en-GB" sz="3200" dirty="0" smtClean="0">
                <a:latin typeface="TH SarabunPSK" pitchFamily="34" charset="-34"/>
                <a:cs typeface="TH SarabunPSK" pitchFamily="34" charset="-34"/>
              </a:rPr>
              <a:t>Forest Stewardship Council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3200" dirty="0" smtClean="0">
              <a:latin typeface="TH SarabunPSK" pitchFamily="34" charset="-34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โครงการสำหรับการรับรองการตรวจรับรองป่าไม้ (</a:t>
            </a:r>
            <a:r>
              <a:rPr lang="fr-FR" sz="3200" dirty="0" smtClean="0">
                <a:latin typeface="TH SarabunPSK" pitchFamily="34" charset="-34"/>
                <a:cs typeface="TH SarabunPSK" pitchFamily="34" charset="-34"/>
              </a:rPr>
              <a:t>Programme for the </a:t>
            </a:r>
            <a:r>
              <a:rPr lang="fr-FR" sz="3200" dirty="0" err="1" smtClean="0">
                <a:latin typeface="TH SarabunPSK" pitchFamily="34" charset="-34"/>
                <a:cs typeface="TH SarabunPSK" pitchFamily="34" charset="-34"/>
              </a:rPr>
              <a:t>Endorsement</a:t>
            </a:r>
            <a:r>
              <a:rPr lang="fr-FR" sz="3200" dirty="0" smtClean="0">
                <a:latin typeface="TH SarabunPSK" pitchFamily="34" charset="-34"/>
                <a:cs typeface="TH SarabunPSK" pitchFamily="34" charset="-34"/>
              </a:rPr>
              <a:t> of Forest Certification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3200" dirty="0"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19</a:t>
            </a:fld>
            <a:endParaRPr lang="zh-TW" altLang="en-US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" y="4062400"/>
            <a:ext cx="3133725" cy="163974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150" y="4225765"/>
            <a:ext cx="13144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35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3844" y="584225"/>
            <a:ext cx="11412327" cy="879475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การฝึกอบรมวิทยากรผู้ฝึกอบรมในส่วนของ</a:t>
            </a:r>
            <a:b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</a:t>
            </a:r>
            <a: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(</a:t>
            </a:r>
            <a:r>
              <a:rPr lang="en-GB" sz="2800" dirty="0" smtClean="0">
                <a:solidFill>
                  <a:srgbClr val="006600"/>
                </a:solidFill>
                <a:cs typeface="TH SarabunPSK" pitchFamily="34" charset="-34"/>
              </a:rPr>
              <a:t>EU Timber Regulation</a:t>
            </a: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)</a:t>
            </a:r>
            <a:endParaRPr lang="zh-TW" altLang="en-US" sz="2800" b="1" dirty="0">
              <a:solidFill>
                <a:srgbClr val="006600"/>
              </a:solidFill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0044" y="1493964"/>
            <a:ext cx="9144000" cy="1655762"/>
          </a:xfrm>
        </p:spPr>
        <p:txBody>
          <a:bodyPr>
            <a:normAutofit/>
          </a:bodyPr>
          <a:lstStyle/>
          <a:p>
            <a:r>
              <a:rPr lang="th-TH" altLang="zh-TW" sz="2800" dirty="0" smtClean="0">
                <a:latin typeface="TH SarabunPSK" pitchFamily="34" charset="-34"/>
                <a:cs typeface="TH SarabunPSK" pitchFamily="34" charset="-34"/>
              </a:rPr>
              <a:t>การรับรองไม้</a:t>
            </a:r>
            <a:endParaRPr lang="zh-TW" altLang="en-US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</a:t>
            </a:fld>
            <a:endParaRPr lang="zh-TW" alt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066800" y="1463700"/>
            <a:ext cx="11125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900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3812" y="1184936"/>
            <a:ext cx="11655702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ตัวอย่างใบรับรอง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074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766489"/>
              </p:ext>
            </p:extLst>
          </p:nvPr>
        </p:nvGraphicFramePr>
        <p:xfrm>
          <a:off x="2823778" y="2206625"/>
          <a:ext cx="5854700" cy="452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Acrobat Document" r:id="rId4" imgW="7542857" imgH="5830114" progId="AcroExch.Document.7">
                  <p:embed/>
                </p:oleObj>
              </mc:Choice>
              <mc:Fallback>
                <p:oleObj name="Acrobat Document" r:id="rId4" imgW="7542857" imgH="5830114" progId="AcroExch.Document.7">
                  <p:embed/>
                  <p:pic>
                    <p:nvPicPr>
                      <p:cNvPr id="0" name="Picture 5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3778" y="2206625"/>
                        <a:ext cx="5854700" cy="452596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4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47612" y="2206625"/>
            <a:ext cx="2339752" cy="3194662"/>
          </a:xfrm>
          <a:ln>
            <a:solidFill>
              <a:schemeClr val="tx1"/>
            </a:solidFill>
          </a:ln>
        </p:spPr>
      </p:pic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7" cstate="print"/>
          <a:srcRect r="3740"/>
          <a:stretch>
            <a:fillRect/>
          </a:stretch>
        </p:blipFill>
        <p:spPr bwMode="auto">
          <a:xfrm>
            <a:off x="7632559" y="2196125"/>
            <a:ext cx="2207292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84922" y="4426745"/>
            <a:ext cx="2909009" cy="230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89999" y="3243861"/>
            <a:ext cx="2375042" cy="34887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39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2" r="29768"/>
          <a:stretch/>
        </p:blipFill>
        <p:spPr>
          <a:xfrm>
            <a:off x="10071100" y="2951161"/>
            <a:ext cx="1727200" cy="2143125"/>
          </a:xfrm>
          <a:prstGeom prst="rect">
            <a:avLst/>
          </a:prstGeom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67354" y="1210134"/>
            <a:ext cx="12180246" cy="1143000"/>
          </a:xfrm>
        </p:spPr>
        <p:txBody>
          <a:bodyPr>
            <a:noAutofit/>
          </a:bodyPr>
          <a:lstStyle/>
          <a:p>
            <a:r>
              <a:rPr lang="th-TH" sz="4000" dirty="0" smtClean="0">
                <a:latin typeface="TH SarabunPSK" pitchFamily="34" charset="-34"/>
                <a:cs typeface="TH SarabunPSK" pitchFamily="34" charset="-34"/>
              </a:rPr>
              <a:t>สภาควบคุมดูแลป่าไม้ </a:t>
            </a:r>
            <a:r>
              <a:rPr lang="th-TH" sz="36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GB" sz="3600" dirty="0" smtClean="0">
                <a:latin typeface="TH SarabunPSK" pitchFamily="34" charset="-34"/>
                <a:cs typeface="TH SarabunPSK" pitchFamily="34" charset="-34"/>
              </a:rPr>
              <a:t>Forest Stewardship Council</a:t>
            </a:r>
            <a:r>
              <a:rPr lang="th-TH" sz="3600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36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384628" y="2128157"/>
            <a:ext cx="9254672" cy="4659086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ตั้งขึ้นในปี 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2537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โดยองค์กรอิสระ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ผู้ค้าปลีกและส่วนของอุตสาหกรรมป่าไม้</a:t>
            </a:r>
          </a:p>
          <a:p>
            <a:pPr eaLnBrk="1" hangingPunct="1">
              <a:lnSpc>
                <a:spcPct val="90000"/>
              </a:lnSpc>
            </a:pPr>
            <a:r>
              <a:rPr lang="de-DE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 </a:t>
            </a:r>
            <a:r>
              <a:rPr lang="de-DE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Secretariat</a:t>
            </a:r>
            <a:r>
              <a:rPr lang="de-DE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de-DE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based</a:t>
            </a:r>
            <a:r>
              <a:rPr lang="de-DE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in Bonn, Germany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ต้องการส่งเสริมความรับผิดชอบต่อสิ่งแวดล้อม ผลประโยชน์ทางสังคมและความอยู่รอดทางเศรษฐกิจ ป่าไม้โลก</a:t>
            </a:r>
          </a:p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จัดทำหลักการและเงื่อนไขของสภาควบคุมดูแลป่าไม้ (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FSC®)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ทั่วโลก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ทุกองค์กรเป็นสมาชิกได้ยกเว้นหน่วยงานรัฐ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เป็นมาตรการที่มีองค์กรพัฒนาเอกชนเรียกร้อง และมีบทลงโทษทางการตลาดด้วย</a:t>
            </a:r>
            <a:endParaRPr lang="en-US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962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1657071"/>
            <a:ext cx="11811000" cy="734663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โครงการสำหรับการรับรองการตรวจรับรองป่าไม้ </a:t>
            </a:r>
            <a:r>
              <a:rPr lang="de-DE" sz="3200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de-DE" sz="3200" dirty="0" smtClean="0">
                <a:latin typeface="TH SarabunPSK" pitchFamily="34" charset="-34"/>
                <a:cs typeface="TH SarabunPSK" pitchFamily="34" charset="-34"/>
              </a:rPr>
            </a:br>
            <a:r>
              <a:rPr lang="de-DE" sz="3200" dirty="0" smtClean="0">
                <a:latin typeface="TH SarabunPSK" pitchFamily="34" charset="-34"/>
                <a:cs typeface="TH SarabunPSK" pitchFamily="34" charset="-34"/>
              </a:rPr>
              <a:t>P</a:t>
            </a:r>
            <a:r>
              <a:rPr lang="fr-FR" sz="3200" dirty="0" err="1" smtClean="0">
                <a:latin typeface="TH SarabunPSK" pitchFamily="34" charset="-34"/>
                <a:cs typeface="TH SarabunPSK" pitchFamily="34" charset="-34"/>
              </a:rPr>
              <a:t>rogramme</a:t>
            </a:r>
            <a:r>
              <a:rPr lang="fr-FR" sz="3200" dirty="0" smtClean="0">
                <a:latin typeface="TH SarabunPSK" pitchFamily="34" charset="-34"/>
                <a:cs typeface="TH SarabunPSK" pitchFamily="34" charset="-34"/>
              </a:rPr>
              <a:t> for the </a:t>
            </a:r>
            <a:r>
              <a:rPr lang="fr-FR" sz="3200" dirty="0" err="1" smtClean="0">
                <a:latin typeface="TH SarabunPSK" pitchFamily="34" charset="-34"/>
                <a:cs typeface="TH SarabunPSK" pitchFamily="34" charset="-34"/>
              </a:rPr>
              <a:t>Endorsement</a:t>
            </a:r>
            <a:r>
              <a:rPr lang="fr-FR" sz="3200" dirty="0" smtClean="0">
                <a:latin typeface="TH SarabunPSK" pitchFamily="34" charset="-34"/>
                <a:cs typeface="TH SarabunPSK" pitchFamily="34" charset="-34"/>
              </a:rPr>
              <a:t> of Forest Certification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32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68416" y="2558369"/>
            <a:ext cx="9271008" cy="4001919"/>
          </a:xfrm>
        </p:spPr>
        <p:txBody>
          <a:bodyPr>
            <a:normAutofit/>
          </a:bodyPr>
          <a:lstStyle/>
          <a:p>
            <a:r>
              <a:rPr lang="en-US" sz="2600" dirty="0">
                <a:latin typeface="TH SarabunPSK" pitchFamily="34" charset="-34"/>
                <a:ea typeface="+mj-ea"/>
                <a:cs typeface="TH SarabunPSK" pitchFamily="34" charset="-34"/>
              </a:rPr>
              <a:t>Established in 1999 by European Small Forest Owners Associations</a:t>
            </a:r>
          </a:p>
          <a:p>
            <a:r>
              <a:rPr lang="en-US" sz="2600" dirty="0">
                <a:latin typeface="TH SarabunPSK" pitchFamily="34" charset="-34"/>
                <a:ea typeface="+mj-ea"/>
                <a:cs typeface="TH SarabunPSK" pitchFamily="34" charset="-34"/>
              </a:rPr>
              <a:t>Based in Geneva, Switzerland</a:t>
            </a:r>
          </a:p>
          <a:p>
            <a:r>
              <a:rPr lang="en-US" sz="2600" dirty="0">
                <a:latin typeface="TH SarabunPSK" pitchFamily="34" charset="-34"/>
                <a:ea typeface="+mj-ea"/>
                <a:cs typeface="TH SarabunPSK" pitchFamily="34" charset="-34"/>
              </a:rPr>
              <a:t>Provides a mechanism for mutual recognition between national schemes</a:t>
            </a:r>
          </a:p>
          <a:p>
            <a:r>
              <a:rPr lang="en-US" sz="2600" dirty="0">
                <a:latin typeface="TH SarabunPSK" pitchFamily="34" charset="-34"/>
                <a:ea typeface="+mj-ea"/>
                <a:cs typeface="TH SarabunPSK" pitchFamily="34" charset="-34"/>
              </a:rPr>
              <a:t>Uses the P</a:t>
            </a:r>
            <a:r>
              <a:rPr lang="de-DE" sz="2600" dirty="0">
                <a:latin typeface="TH SarabunPSK" pitchFamily="34" charset="-34"/>
                <a:ea typeface="+mj-ea"/>
                <a:cs typeface="TH SarabunPSK" pitchFamily="34" charset="-34"/>
              </a:rPr>
              <a:t>EFC </a:t>
            </a:r>
            <a:r>
              <a:rPr lang="de-DE" sz="2600" dirty="0" err="1">
                <a:latin typeface="TH SarabunPSK" pitchFamily="34" charset="-34"/>
                <a:ea typeface="+mj-ea"/>
                <a:cs typeface="TH SarabunPSK" pitchFamily="34" charset="-34"/>
              </a:rPr>
              <a:t>Sustainability</a:t>
            </a:r>
            <a:r>
              <a:rPr lang="de-DE" sz="2600" dirty="0">
                <a:latin typeface="TH SarabunPSK" pitchFamily="34" charset="-34"/>
                <a:ea typeface="+mj-ea"/>
                <a:cs typeface="TH SarabunPSK" pitchFamily="34" charset="-34"/>
              </a:rPr>
              <a:t> Benchmarks </a:t>
            </a:r>
            <a:r>
              <a:rPr lang="en-US" sz="2600" dirty="0">
                <a:latin typeface="TH SarabunPSK" pitchFamily="34" charset="-34"/>
                <a:ea typeface="+mj-ea"/>
                <a:cs typeface="TH SarabunPSK" pitchFamily="34" charset="-34"/>
              </a:rPr>
              <a:t>as global standard</a:t>
            </a:r>
          </a:p>
          <a:p>
            <a:r>
              <a:rPr lang="en-US" sz="2600" dirty="0">
                <a:latin typeface="TH SarabunPSK" pitchFamily="34" charset="-34"/>
                <a:ea typeface="+mj-ea"/>
                <a:cs typeface="TH SarabunPSK" pitchFamily="34" charset="-34"/>
              </a:rPr>
              <a:t>Membership at international level is open to national certification schemes and international entities</a:t>
            </a:r>
          </a:p>
          <a:p>
            <a:r>
              <a:rPr lang="en-US" sz="2600" dirty="0">
                <a:latin typeface="TH SarabunPSK" pitchFamily="34" charset="-34"/>
                <a:ea typeface="+mj-ea"/>
                <a:cs typeface="TH SarabunPSK" pitchFamily="34" charset="-34"/>
              </a:rPr>
              <a:t>Has endorsed 36 national schemes</a:t>
            </a:r>
          </a:p>
          <a:p>
            <a:pPr eaLnBrk="1" hangingPunct="1">
              <a:lnSpc>
                <a:spcPct val="90000"/>
              </a:lnSpc>
            </a:pP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22</a:t>
            </a:fld>
            <a:endParaRPr lang="zh-TW" altLang="en-US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30" y="2931452"/>
            <a:ext cx="2118013" cy="237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9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948" y="1357864"/>
            <a:ext cx="11747052" cy="864852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การเติบโตของพื้นที่ป่าที่ได้รับการตรวจรับรอง  ปี </a:t>
            </a:r>
            <a:r>
              <a:rPr lang="en-US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2542 - 2553</a:t>
            </a:r>
            <a:endParaRPr lang="en-GB" sz="32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23</a:t>
            </a:fld>
            <a:endParaRPr lang="zh-TW" altLang="en-US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63" y="2282082"/>
            <a:ext cx="73723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7433124" y="3098041"/>
            <a:ext cx="35721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Total Area of </a:t>
            </a:r>
            <a:r>
              <a:rPr lang="en-US" dirty="0" smtClean="0"/>
              <a:t>Forest</a:t>
            </a:r>
          </a:p>
          <a:p>
            <a:r>
              <a:rPr lang="en-US" dirty="0" smtClean="0"/>
              <a:t>under FSC® </a:t>
            </a:r>
            <a:r>
              <a:rPr lang="en-US" dirty="0"/>
              <a:t>and PEFC Certification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Boreal, Temperate and Tropical Regions (ha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8" name="Textfeld 7"/>
          <p:cNvSpPr txBox="1"/>
          <p:nvPr/>
        </p:nvSpPr>
        <p:spPr>
          <a:xfrm>
            <a:off x="6894038" y="6334583"/>
            <a:ext cx="4111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Source: http://www.bipindicators.net/forestcertification</a:t>
            </a:r>
          </a:p>
        </p:txBody>
      </p:sp>
    </p:spTree>
    <p:extLst>
      <p:ext uri="{BB962C8B-B14F-4D97-AF65-F5344CB8AC3E}">
        <p14:creationId xmlns:p14="http://schemas.microsoft.com/office/powerpoint/2010/main" val="159324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130512"/>
              </p:ext>
            </p:extLst>
          </p:nvPr>
        </p:nvGraphicFramePr>
        <p:xfrm>
          <a:off x="749300" y="2712546"/>
          <a:ext cx="10254344" cy="297959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161858"/>
                <a:gridCol w="3213746"/>
                <a:gridCol w="3878740"/>
              </a:tblGrid>
              <a:tr h="0">
                <a:tc>
                  <a:txBody>
                    <a:bodyPr/>
                    <a:lstStyle/>
                    <a:p>
                      <a:pPr algn="l"/>
                      <a:endParaRPr lang="en-GB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FSC®</a:t>
                      </a:r>
                      <a:r>
                        <a:rPr lang="th-TH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กรกฎาคม</a:t>
                      </a:r>
                      <a:r>
                        <a:rPr lang="th-TH" sz="24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2556)</a:t>
                      </a:r>
                      <a:endParaRPr lang="en-GB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PEFC (</a:t>
                      </a:r>
                      <a:r>
                        <a:rPr lang="th-TH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พฤษภาคม</a:t>
                      </a:r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2</a:t>
                      </a:r>
                      <a:r>
                        <a:rPr lang="en-US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556</a:t>
                      </a:r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en-GB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</a:tr>
              <a:tr h="696134"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ประเทศ</a:t>
                      </a:r>
                      <a:endParaRPr lang="en-GB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79</a:t>
                      </a:r>
                      <a:endParaRPr lang="en-GB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29</a:t>
                      </a:r>
                      <a:endParaRPr lang="en-GB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</a:tr>
              <a:tr h="711200">
                <a:tc>
                  <a:txBody>
                    <a:bodyPr/>
                    <a:lstStyle/>
                    <a:p>
                      <a:pPr algn="l"/>
                      <a:r>
                        <a:rPr lang="th-TH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จำนวนพื้นที่ </a:t>
                      </a:r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ล้านเฮกตาร์</a:t>
                      </a:r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 </a:t>
                      </a:r>
                      <a:endParaRPr lang="en-GB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183</a:t>
                      </a:r>
                      <a:endParaRPr lang="en-GB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264.9</a:t>
                      </a:r>
                      <a:endParaRPr lang="en-GB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</a:tr>
              <a:tr h="7493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ใบรับรอง </a:t>
                      </a:r>
                      <a:r>
                        <a:rPr lang="en-GB" sz="24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CoC</a:t>
                      </a:r>
                      <a:endParaRPr lang="en-GB" sz="24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28</a:t>
                      </a:r>
                      <a:r>
                        <a:rPr lang="en-GB" sz="24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248</a:t>
                      </a:r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(</a:t>
                      </a:r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112</a:t>
                      </a:r>
                      <a:r>
                        <a:rPr lang="en-GB" sz="24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 </a:t>
                      </a:r>
                      <a:r>
                        <a:rPr lang="th-TH" sz="24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ประเทศ</a:t>
                      </a:r>
                      <a:r>
                        <a:rPr lang="en-GB" sz="24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en-GB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10 374 </a:t>
                      </a:r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(65 </a:t>
                      </a:r>
                      <a:r>
                        <a:rPr lang="th-TH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ประเทศ</a:t>
                      </a:r>
                      <a:r>
                        <a:rPr lang="en-GB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en-GB" sz="2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17963" y="1255452"/>
            <a:ext cx="12050483" cy="101236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การเปรียบเทียบระหว่าง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FSC®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PEFC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24</a:t>
            </a:fld>
            <a:endParaRPr lang="zh-TW" altLang="en-US"/>
          </a:p>
        </p:txBody>
      </p:sp>
      <p:sp>
        <p:nvSpPr>
          <p:cNvPr id="5" name="Textfeld 4"/>
          <p:cNvSpPr txBox="1"/>
          <p:nvPr/>
        </p:nvSpPr>
        <p:spPr>
          <a:xfrm>
            <a:off x="532263" y="5977719"/>
            <a:ext cx="7765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Source: </a:t>
            </a:r>
            <a:endParaRPr lang="de-DE" sz="1200" dirty="0" smtClean="0"/>
          </a:p>
          <a:p>
            <a:r>
              <a:rPr lang="de-DE" sz="1200" dirty="0" smtClean="0"/>
              <a:t>FSC®: </a:t>
            </a:r>
            <a:r>
              <a:rPr lang="de-DE" sz="1200" dirty="0" smtClean="0">
                <a:hlinkClick r:id="rId3"/>
              </a:rPr>
              <a:t>https</a:t>
            </a:r>
            <a:r>
              <a:rPr lang="de-DE" sz="1200" dirty="0">
                <a:hlinkClick r:id="rId3"/>
              </a:rPr>
              <a:t>://</a:t>
            </a:r>
            <a:r>
              <a:rPr lang="de-DE" sz="1200" dirty="0" smtClean="0">
                <a:hlinkClick r:id="rId3"/>
              </a:rPr>
              <a:t>ic.FSC.org/facts-figures.19.htm</a:t>
            </a:r>
            <a:endParaRPr lang="de-DE" sz="1200" dirty="0" smtClean="0"/>
          </a:p>
          <a:p>
            <a:r>
              <a:rPr lang="de-DE" sz="1200" dirty="0"/>
              <a:t>PEFC: </a:t>
            </a:r>
            <a:r>
              <a:rPr lang="de-DE" sz="1200" dirty="0">
                <a:hlinkClick r:id="rId4"/>
              </a:rPr>
              <a:t>http://</a:t>
            </a:r>
            <a:r>
              <a:rPr lang="de-DE" sz="1200" dirty="0" smtClean="0">
                <a:hlinkClick r:id="rId4"/>
              </a:rPr>
              <a:t>pefc.org/about-pefc/who-we-are/facts-a-figures</a:t>
            </a:r>
            <a:r>
              <a:rPr lang="de-DE" sz="1200" dirty="0" smtClean="0"/>
              <a:t>  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933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228" y="1170777"/>
            <a:ext cx="8229600" cy="1143000"/>
          </a:xfrm>
        </p:spPr>
        <p:txBody>
          <a:bodyPr/>
          <a:lstStyle/>
          <a:p>
            <a:r>
              <a:rPr lang="en-GB" dirty="0" smtClean="0">
                <a:solidFill>
                  <a:srgbClr val="006600"/>
                </a:solidFill>
              </a:rPr>
              <a:t>FSC</a:t>
            </a:r>
            <a:r>
              <a:rPr lang="de-DE" dirty="0" smtClean="0"/>
              <a:t>®</a:t>
            </a:r>
            <a:r>
              <a:rPr lang="en-GB" dirty="0" smtClean="0">
                <a:solidFill>
                  <a:srgbClr val="006600"/>
                </a:solidFill>
              </a:rPr>
              <a:t> forest standard: 10 Principles (1/2) </a:t>
            </a:r>
            <a:endParaRPr lang="en-GB" dirty="0">
              <a:solidFill>
                <a:srgbClr val="0066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9227" y="3233847"/>
            <a:ext cx="11036653" cy="3504746"/>
          </a:xfrm>
        </p:spPr>
        <p:txBody>
          <a:bodyPr>
            <a:noAutofit/>
          </a:bodyPr>
          <a:lstStyle/>
          <a:p>
            <a:r>
              <a:rPr lang="en-GB" sz="2400" dirty="0" smtClean="0">
                <a:solidFill>
                  <a:srgbClr val="006600"/>
                </a:solidFill>
              </a:rPr>
              <a:t>Principle </a:t>
            </a:r>
            <a:r>
              <a:rPr lang="en-GB" sz="2400" dirty="0">
                <a:solidFill>
                  <a:srgbClr val="006600"/>
                </a:solidFill>
              </a:rPr>
              <a:t>1</a:t>
            </a:r>
            <a:r>
              <a:rPr lang="en-GB" sz="2400" dirty="0"/>
              <a:t>: Compliance with laws and FSC </a:t>
            </a:r>
            <a:r>
              <a:rPr lang="en-GB" sz="2400" dirty="0" smtClean="0"/>
              <a:t>Principles (</a:t>
            </a:r>
            <a:r>
              <a:rPr lang="en-US" sz="2400" dirty="0" smtClean="0"/>
              <a:t>Compliance with Laws)</a:t>
            </a:r>
          </a:p>
          <a:p>
            <a:r>
              <a:rPr lang="en-GB" sz="2400" dirty="0" smtClean="0">
                <a:solidFill>
                  <a:srgbClr val="006600"/>
                </a:solidFill>
              </a:rPr>
              <a:t>Principle </a:t>
            </a:r>
            <a:r>
              <a:rPr lang="en-GB" sz="2400" dirty="0">
                <a:solidFill>
                  <a:srgbClr val="006600"/>
                </a:solidFill>
              </a:rPr>
              <a:t>2</a:t>
            </a:r>
            <a:r>
              <a:rPr lang="en-GB" sz="2400" dirty="0"/>
              <a:t>: Tenure and use rights and </a:t>
            </a:r>
            <a:r>
              <a:rPr lang="en-GB" sz="2400" dirty="0" smtClean="0"/>
              <a:t>responsibilities (</a:t>
            </a:r>
            <a:r>
              <a:rPr lang="en-US" sz="2400" dirty="0"/>
              <a:t>Workers’ Rights and Employment </a:t>
            </a:r>
            <a:r>
              <a:rPr lang="en-US" sz="2400" dirty="0" smtClean="0"/>
              <a:t>Conditions</a:t>
            </a:r>
            <a:r>
              <a:rPr lang="en-GB" sz="2400" dirty="0" smtClean="0"/>
              <a:t>)</a:t>
            </a:r>
            <a:endParaRPr lang="en-US" sz="2400" dirty="0"/>
          </a:p>
          <a:p>
            <a:r>
              <a:rPr lang="en-GB" sz="2400" dirty="0" smtClean="0">
                <a:solidFill>
                  <a:srgbClr val="006600"/>
                </a:solidFill>
              </a:rPr>
              <a:t>Principle </a:t>
            </a:r>
            <a:r>
              <a:rPr lang="en-GB" sz="2400" dirty="0">
                <a:solidFill>
                  <a:srgbClr val="006600"/>
                </a:solidFill>
              </a:rPr>
              <a:t>3</a:t>
            </a:r>
            <a:r>
              <a:rPr lang="en-GB" sz="2400" dirty="0"/>
              <a:t>: Indigenous peoples’ rights (Indigenous peoples’ </a:t>
            </a:r>
            <a:r>
              <a:rPr lang="en-GB" sz="2400" dirty="0" smtClean="0"/>
              <a:t>rights)</a:t>
            </a:r>
            <a:endParaRPr lang="en-US" sz="2400" dirty="0"/>
          </a:p>
          <a:p>
            <a:r>
              <a:rPr lang="en-GB" sz="2400" dirty="0" smtClean="0">
                <a:solidFill>
                  <a:srgbClr val="006600"/>
                </a:solidFill>
              </a:rPr>
              <a:t>Principle </a:t>
            </a:r>
            <a:r>
              <a:rPr lang="en-GB" sz="2400" dirty="0">
                <a:solidFill>
                  <a:srgbClr val="006600"/>
                </a:solidFill>
              </a:rPr>
              <a:t>4</a:t>
            </a:r>
            <a:r>
              <a:rPr lang="en-GB" sz="2400" dirty="0"/>
              <a:t>: Community relations and workers’ rights </a:t>
            </a:r>
            <a:r>
              <a:rPr lang="en-GB" sz="2400" dirty="0" smtClean="0"/>
              <a:t>(</a:t>
            </a:r>
            <a:r>
              <a:rPr lang="en-US" sz="2400" dirty="0" smtClean="0"/>
              <a:t>Community Relations)</a:t>
            </a:r>
            <a:endParaRPr lang="en-US" sz="2400" dirty="0"/>
          </a:p>
          <a:p>
            <a:r>
              <a:rPr lang="en-GB" sz="2400" dirty="0">
                <a:solidFill>
                  <a:srgbClr val="006600"/>
                </a:solidFill>
              </a:rPr>
              <a:t>Principle 5</a:t>
            </a:r>
            <a:r>
              <a:rPr lang="en-GB" sz="2400" dirty="0"/>
              <a:t>: Benefits from the forests (Benefits from the </a:t>
            </a:r>
            <a:r>
              <a:rPr lang="en-GB" sz="2400" dirty="0" smtClean="0"/>
              <a:t>forests)</a:t>
            </a:r>
          </a:p>
          <a:p>
            <a:r>
              <a:rPr lang="en-GB" sz="2400" dirty="0">
                <a:solidFill>
                  <a:srgbClr val="006600"/>
                </a:solidFill>
              </a:rPr>
              <a:t>Principle 6</a:t>
            </a:r>
            <a:r>
              <a:rPr lang="en-GB" sz="2400" dirty="0"/>
              <a:t>: Environmental </a:t>
            </a:r>
            <a:r>
              <a:rPr lang="en-GB" sz="2400" dirty="0" smtClean="0"/>
              <a:t>impact (</a:t>
            </a:r>
            <a:r>
              <a:rPr lang="en-US" sz="2400" dirty="0" smtClean="0"/>
              <a:t>Environmental </a:t>
            </a:r>
            <a:r>
              <a:rPr lang="en-US" sz="2400" dirty="0"/>
              <a:t>Values and </a:t>
            </a:r>
            <a:r>
              <a:rPr lang="en-US" sz="2400" dirty="0" smtClean="0"/>
              <a:t>Impacts)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t>25</a:t>
            </a:fld>
            <a:endParaRPr lang="zh-TW" alt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382137" y="2033517"/>
            <a:ext cx="11191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Note: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FSC has revised its principles and criteria. The revised P&amp;C (below in brackets) were approved in February 2012. Nevertheless, they shall not be used for audit until completion of the FSC International Generic Indicators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and until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the transfer process of the National Standards is complete. 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551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229" y="1158513"/>
            <a:ext cx="8229600" cy="1143000"/>
          </a:xfrm>
        </p:spPr>
        <p:txBody>
          <a:bodyPr/>
          <a:lstStyle/>
          <a:p>
            <a:r>
              <a:rPr lang="en-GB" dirty="0" smtClean="0">
                <a:solidFill>
                  <a:srgbClr val="006600"/>
                </a:solidFill>
              </a:rPr>
              <a:t>FSC</a:t>
            </a:r>
            <a:r>
              <a:rPr lang="de-DE" dirty="0" smtClean="0"/>
              <a:t>®</a:t>
            </a:r>
            <a:r>
              <a:rPr lang="en-GB" dirty="0" smtClean="0">
                <a:solidFill>
                  <a:srgbClr val="006600"/>
                </a:solidFill>
              </a:rPr>
              <a:t> </a:t>
            </a:r>
            <a:r>
              <a:rPr lang="en-GB" dirty="0">
                <a:solidFill>
                  <a:srgbClr val="006600"/>
                </a:solidFill>
              </a:rPr>
              <a:t>forest standard: 10 Principles (</a:t>
            </a:r>
            <a:r>
              <a:rPr lang="en-GB" dirty="0" smtClean="0">
                <a:solidFill>
                  <a:srgbClr val="006600"/>
                </a:solidFill>
              </a:rPr>
              <a:t>2/2)</a:t>
            </a:r>
            <a:endParaRPr lang="en-US" dirty="0">
              <a:solidFill>
                <a:srgbClr val="0066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9228" y="2206626"/>
            <a:ext cx="10094957" cy="4276062"/>
          </a:xfrm>
        </p:spPr>
        <p:txBody>
          <a:bodyPr>
            <a:noAutofit/>
          </a:bodyPr>
          <a:lstStyle/>
          <a:p>
            <a:r>
              <a:rPr lang="en-GB" sz="2400" dirty="0" smtClean="0">
                <a:solidFill>
                  <a:srgbClr val="006600"/>
                </a:solidFill>
              </a:rPr>
              <a:t>Principle </a:t>
            </a:r>
            <a:r>
              <a:rPr lang="en-GB" sz="2400" dirty="0">
                <a:solidFill>
                  <a:srgbClr val="006600"/>
                </a:solidFill>
              </a:rPr>
              <a:t>7</a:t>
            </a:r>
            <a:r>
              <a:rPr lang="en-GB" sz="2400" dirty="0"/>
              <a:t>: Management </a:t>
            </a:r>
            <a:r>
              <a:rPr lang="en-GB" sz="2400" dirty="0" smtClean="0"/>
              <a:t>plan</a:t>
            </a:r>
            <a:r>
              <a:rPr lang="en-US" sz="2400" dirty="0"/>
              <a:t> </a:t>
            </a:r>
            <a:r>
              <a:rPr lang="en-US" sz="2400" dirty="0" smtClean="0"/>
              <a:t>(Management Planning)</a:t>
            </a:r>
            <a:endParaRPr lang="en-US" sz="2400" dirty="0"/>
          </a:p>
          <a:p>
            <a:r>
              <a:rPr lang="en-GB" sz="2400" dirty="0">
                <a:solidFill>
                  <a:srgbClr val="006600"/>
                </a:solidFill>
              </a:rPr>
              <a:t>Principle 8</a:t>
            </a:r>
            <a:r>
              <a:rPr lang="en-GB" sz="2400" dirty="0"/>
              <a:t>: Monitoring and </a:t>
            </a:r>
            <a:r>
              <a:rPr lang="en-GB" sz="2400" dirty="0" smtClean="0"/>
              <a:t>assessment</a:t>
            </a:r>
            <a:r>
              <a:rPr lang="en-US" sz="2400" dirty="0"/>
              <a:t> </a:t>
            </a:r>
            <a:r>
              <a:rPr lang="en-US" sz="2400" dirty="0" smtClean="0"/>
              <a:t>(Monitoring </a:t>
            </a:r>
            <a:r>
              <a:rPr lang="en-US" sz="2400" dirty="0"/>
              <a:t>and </a:t>
            </a:r>
            <a:r>
              <a:rPr lang="en-US" sz="2400" dirty="0" smtClean="0"/>
              <a:t>Assessment)</a:t>
            </a:r>
            <a:endParaRPr lang="en-US" sz="2400" dirty="0"/>
          </a:p>
          <a:p>
            <a:r>
              <a:rPr lang="en-GB" sz="2400" dirty="0">
                <a:solidFill>
                  <a:srgbClr val="006600"/>
                </a:solidFill>
              </a:rPr>
              <a:t>Principle 9</a:t>
            </a:r>
            <a:r>
              <a:rPr lang="en-GB" sz="2400" dirty="0"/>
              <a:t>: Maintenance of high conservation values </a:t>
            </a:r>
            <a:r>
              <a:rPr lang="en-GB" sz="2400" dirty="0" smtClean="0"/>
              <a:t>forests</a:t>
            </a:r>
            <a:r>
              <a:rPr lang="en-US" sz="2400" dirty="0"/>
              <a:t> </a:t>
            </a:r>
            <a:r>
              <a:rPr lang="en-US" sz="2400" dirty="0" smtClean="0"/>
              <a:t>(High </a:t>
            </a:r>
            <a:r>
              <a:rPr lang="en-US" sz="2400" dirty="0"/>
              <a:t>Conservation </a:t>
            </a:r>
            <a:r>
              <a:rPr lang="en-US" sz="2400" dirty="0" smtClean="0"/>
              <a:t>Values)</a:t>
            </a:r>
            <a:endParaRPr lang="en-US" sz="2400" dirty="0"/>
          </a:p>
          <a:p>
            <a:r>
              <a:rPr lang="en-GB" sz="2400" dirty="0">
                <a:solidFill>
                  <a:srgbClr val="006600"/>
                </a:solidFill>
              </a:rPr>
              <a:t>Principle 10</a:t>
            </a:r>
            <a:r>
              <a:rPr lang="en-GB" sz="2400" dirty="0"/>
              <a:t>: </a:t>
            </a:r>
            <a:r>
              <a:rPr lang="en-GB" sz="2400" dirty="0" smtClean="0"/>
              <a:t>Plantations</a:t>
            </a:r>
            <a:r>
              <a:rPr lang="en-US" sz="2400" dirty="0"/>
              <a:t> </a:t>
            </a:r>
            <a:r>
              <a:rPr lang="en-US" sz="2400" dirty="0" smtClean="0"/>
              <a:t>(Implementation </a:t>
            </a:r>
            <a:r>
              <a:rPr lang="en-US" sz="2400" dirty="0"/>
              <a:t>of Management </a:t>
            </a:r>
            <a:r>
              <a:rPr lang="en-US" sz="2400" dirty="0" smtClean="0"/>
              <a:t>Activities)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131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4" y="1192548"/>
            <a:ext cx="8229600" cy="1143000"/>
          </a:xfrm>
        </p:spPr>
        <p:txBody>
          <a:bodyPr/>
          <a:lstStyle/>
          <a:p>
            <a:r>
              <a:rPr lang="en-GB" dirty="0" smtClean="0">
                <a:solidFill>
                  <a:srgbClr val="006600"/>
                </a:solidFill>
              </a:rPr>
              <a:t>PEFC forest management standard: Criteria (1/2) </a:t>
            </a:r>
            <a:endParaRPr lang="en-GB" dirty="0">
              <a:solidFill>
                <a:srgbClr val="00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13" y="2206626"/>
            <a:ext cx="10365619" cy="44143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Standards developed at national level by a standard-setting working group established by a </a:t>
            </a:r>
            <a:r>
              <a:rPr lang="en-US" sz="2400" dirty="0" err="1"/>
              <a:t>standardising</a:t>
            </a:r>
            <a:r>
              <a:rPr lang="en-US" sz="2400" dirty="0"/>
              <a:t> </a:t>
            </a:r>
            <a:r>
              <a:rPr lang="en-US" sz="2400" dirty="0" smtClean="0"/>
              <a:t>body</a:t>
            </a:r>
          </a:p>
          <a:p>
            <a:pPr marL="0" indent="0">
              <a:buNone/>
            </a:pPr>
            <a:r>
              <a:rPr lang="en-US" sz="2400" dirty="0"/>
              <a:t>PEFC supplements </a:t>
            </a:r>
            <a:r>
              <a:rPr lang="en-US" sz="2400" dirty="0" smtClean="0"/>
              <a:t>these </a:t>
            </a:r>
            <a:r>
              <a:rPr lang="en-US" sz="2400" dirty="0"/>
              <a:t>principles, criteria and indicators </a:t>
            </a:r>
            <a:r>
              <a:rPr lang="en-US" sz="2400" dirty="0" smtClean="0"/>
              <a:t>with </a:t>
            </a:r>
            <a:r>
              <a:rPr lang="en-US" sz="2400" dirty="0"/>
              <a:t>additional requirements, developed through multi-stakeholder </a:t>
            </a:r>
            <a:r>
              <a:rPr lang="en-US" sz="2400" dirty="0" smtClean="0"/>
              <a:t>processes</a:t>
            </a:r>
          </a:p>
          <a:p>
            <a:pPr marL="0" indent="0">
              <a:buNone/>
            </a:pPr>
            <a:r>
              <a:rPr lang="en-US" sz="1000" dirty="0" smtClean="0"/>
              <a:t> </a:t>
            </a:r>
          </a:p>
          <a:p>
            <a:r>
              <a:rPr lang="en-GB" sz="2400" dirty="0" smtClean="0">
                <a:solidFill>
                  <a:srgbClr val="006600"/>
                </a:solidFill>
              </a:rPr>
              <a:t>Criterion </a:t>
            </a:r>
            <a:r>
              <a:rPr lang="en-GB" sz="2400" dirty="0">
                <a:solidFill>
                  <a:srgbClr val="006600"/>
                </a:solidFill>
              </a:rPr>
              <a:t>1</a:t>
            </a:r>
            <a:r>
              <a:rPr lang="en-GB" sz="2400" dirty="0"/>
              <a:t>: Maintenance and appropriate </a:t>
            </a:r>
            <a:r>
              <a:rPr lang="en-GB" sz="2400" dirty="0">
                <a:solidFill>
                  <a:srgbClr val="006600"/>
                </a:solidFill>
              </a:rPr>
              <a:t>enhancement of forest resources</a:t>
            </a:r>
            <a:r>
              <a:rPr lang="en-GB" sz="2400" dirty="0">
                <a:solidFill>
                  <a:srgbClr val="FF0000"/>
                </a:solidFill>
              </a:rPr>
              <a:t> </a:t>
            </a:r>
            <a:r>
              <a:rPr lang="en-GB" sz="2400" dirty="0"/>
              <a:t>and their contribution to global carbon cycles;</a:t>
            </a:r>
          </a:p>
          <a:p>
            <a:r>
              <a:rPr lang="en-GB" sz="2400" dirty="0">
                <a:solidFill>
                  <a:srgbClr val="006600"/>
                </a:solidFill>
              </a:rPr>
              <a:t>Criterion 2</a:t>
            </a:r>
            <a:r>
              <a:rPr lang="en-GB" sz="2400" dirty="0"/>
              <a:t>: Maintenance of forest ecosystem </a:t>
            </a:r>
            <a:r>
              <a:rPr lang="en-GB" sz="2400" dirty="0">
                <a:solidFill>
                  <a:srgbClr val="006600"/>
                </a:solidFill>
              </a:rPr>
              <a:t>health and </a:t>
            </a:r>
            <a:r>
              <a:rPr lang="en-GB" sz="2400" dirty="0" smtClean="0">
                <a:solidFill>
                  <a:srgbClr val="006600"/>
                </a:solidFill>
              </a:rPr>
              <a:t>vitality;</a:t>
            </a:r>
            <a:endParaRPr lang="en-GB" sz="2400" dirty="0">
              <a:solidFill>
                <a:srgbClr val="006600"/>
              </a:solidFill>
            </a:endParaRPr>
          </a:p>
          <a:p>
            <a:r>
              <a:rPr lang="en-GB" sz="2400" dirty="0">
                <a:solidFill>
                  <a:srgbClr val="006600"/>
                </a:solidFill>
              </a:rPr>
              <a:t>Criterion 3</a:t>
            </a:r>
            <a:r>
              <a:rPr lang="en-GB" sz="2400" dirty="0"/>
              <a:t>: Maintenance and encouragement of </a:t>
            </a:r>
            <a:r>
              <a:rPr lang="en-GB" sz="2400" dirty="0">
                <a:solidFill>
                  <a:srgbClr val="006600"/>
                </a:solidFill>
              </a:rPr>
              <a:t>productive functions </a:t>
            </a:r>
            <a:r>
              <a:rPr lang="en-GB" sz="2400" dirty="0"/>
              <a:t>of forests (wood and non-wood</a:t>
            </a:r>
            <a:r>
              <a:rPr lang="en-GB" sz="2400" dirty="0" smtClean="0"/>
              <a:t>);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297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4" y="1192548"/>
            <a:ext cx="8229600" cy="1143000"/>
          </a:xfrm>
        </p:spPr>
        <p:txBody>
          <a:bodyPr/>
          <a:lstStyle/>
          <a:p>
            <a:r>
              <a:rPr lang="en-GB" dirty="0" smtClean="0">
                <a:solidFill>
                  <a:srgbClr val="006600"/>
                </a:solidFill>
              </a:rPr>
              <a:t>PEFC </a:t>
            </a:r>
            <a:r>
              <a:rPr lang="en-GB" dirty="0">
                <a:solidFill>
                  <a:srgbClr val="006600"/>
                </a:solidFill>
              </a:rPr>
              <a:t>forest management standard</a:t>
            </a:r>
            <a:r>
              <a:rPr lang="en-GB" dirty="0" smtClean="0">
                <a:solidFill>
                  <a:srgbClr val="006600"/>
                </a:solidFill>
              </a:rPr>
              <a:t>: Criteria (2/2) </a:t>
            </a:r>
            <a:endParaRPr lang="en-GB" dirty="0">
              <a:solidFill>
                <a:srgbClr val="00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13" y="2206626"/>
            <a:ext cx="10365619" cy="4414308"/>
          </a:xfrm>
        </p:spPr>
        <p:txBody>
          <a:bodyPr>
            <a:noAutofit/>
          </a:bodyPr>
          <a:lstStyle/>
          <a:p>
            <a:r>
              <a:rPr lang="en-GB" sz="2400" dirty="0" smtClean="0">
                <a:solidFill>
                  <a:srgbClr val="006600"/>
                </a:solidFill>
              </a:rPr>
              <a:t>Criterion </a:t>
            </a:r>
            <a:r>
              <a:rPr lang="en-GB" sz="2400" dirty="0">
                <a:solidFill>
                  <a:srgbClr val="006600"/>
                </a:solidFill>
              </a:rPr>
              <a:t>4</a:t>
            </a:r>
            <a:r>
              <a:rPr lang="en-GB" sz="2400" dirty="0"/>
              <a:t>: Maintenance, conservation and appropriate enhancement of </a:t>
            </a:r>
            <a:r>
              <a:rPr lang="en-GB" sz="2400" dirty="0">
                <a:solidFill>
                  <a:srgbClr val="006600"/>
                </a:solidFill>
              </a:rPr>
              <a:t>biological diversity </a:t>
            </a:r>
            <a:r>
              <a:rPr lang="en-GB" sz="2400" dirty="0"/>
              <a:t>in forest ecosystems;</a:t>
            </a:r>
          </a:p>
          <a:p>
            <a:r>
              <a:rPr lang="en-GB" sz="2400" dirty="0">
                <a:solidFill>
                  <a:srgbClr val="006600"/>
                </a:solidFill>
              </a:rPr>
              <a:t>Criterion 5</a:t>
            </a:r>
            <a:r>
              <a:rPr lang="en-GB" sz="2400" dirty="0"/>
              <a:t>: Maintenance and appropriate enhancement of </a:t>
            </a:r>
            <a:r>
              <a:rPr lang="en-GB" sz="2400" dirty="0">
                <a:solidFill>
                  <a:srgbClr val="006600"/>
                </a:solidFill>
              </a:rPr>
              <a:t>protective functions </a:t>
            </a:r>
            <a:r>
              <a:rPr lang="en-GB" sz="2400" dirty="0"/>
              <a:t>in forest management (notably soil and water);</a:t>
            </a:r>
          </a:p>
          <a:p>
            <a:r>
              <a:rPr lang="en-GB" sz="2400" dirty="0">
                <a:solidFill>
                  <a:srgbClr val="006600"/>
                </a:solidFill>
              </a:rPr>
              <a:t>Criterion 6</a:t>
            </a:r>
            <a:r>
              <a:rPr lang="en-GB" sz="2400" dirty="0"/>
              <a:t>: Maintenance of other </a:t>
            </a:r>
            <a:r>
              <a:rPr lang="en-GB" sz="2400" dirty="0">
                <a:solidFill>
                  <a:srgbClr val="006600"/>
                </a:solidFill>
              </a:rPr>
              <a:t>socio-economic functions </a:t>
            </a:r>
            <a:r>
              <a:rPr lang="en-GB" sz="2400" dirty="0"/>
              <a:t>and conditions.</a:t>
            </a:r>
          </a:p>
          <a:p>
            <a:r>
              <a:rPr lang="en-GB" sz="2400" dirty="0">
                <a:solidFill>
                  <a:srgbClr val="006600"/>
                </a:solidFill>
              </a:rPr>
              <a:t>Criterion 7</a:t>
            </a:r>
            <a:r>
              <a:rPr lang="en-GB" sz="2400" dirty="0"/>
              <a:t>: Compliance with </a:t>
            </a:r>
            <a:r>
              <a:rPr lang="en-GB" sz="2400" dirty="0">
                <a:solidFill>
                  <a:srgbClr val="006600"/>
                </a:solidFill>
              </a:rPr>
              <a:t>legal requirements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52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407621"/>
              </p:ext>
            </p:extLst>
          </p:nvPr>
        </p:nvGraphicFramePr>
        <p:xfrm>
          <a:off x="491319" y="2206625"/>
          <a:ext cx="7784970" cy="34708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49558"/>
                <a:gridCol w="2790720"/>
                <a:gridCol w="2944692"/>
              </a:tblGrid>
              <a:tr h="910269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FSC</a:t>
                      </a:r>
                      <a:r>
                        <a:rPr lang="de-DE" sz="2000" dirty="0" smtClean="0"/>
                        <a:t>®</a:t>
                      </a:r>
                      <a:endParaRPr lang="en-GB" sz="2000" dirty="0" smtClean="0"/>
                    </a:p>
                    <a:p>
                      <a:pPr algn="l"/>
                      <a:r>
                        <a:rPr lang="en-GB" sz="2000" dirty="0" smtClean="0"/>
                        <a:t>(11/2014)</a:t>
                      </a:r>
                      <a:endParaRPr lang="en-GB" sz="2000" b="0" dirty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PEFC </a:t>
                      </a:r>
                    </a:p>
                    <a:p>
                      <a:pPr algn="l"/>
                      <a:r>
                        <a:rPr lang="en-GB" sz="2000" dirty="0" smtClean="0"/>
                        <a:t>(11/2014)</a:t>
                      </a:r>
                      <a:endParaRPr lang="en-GB" sz="2000" b="0" dirty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104362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Countries with</a:t>
                      </a:r>
                      <a:r>
                        <a:rPr lang="en-GB" sz="2000" baseline="0" dirty="0" smtClean="0"/>
                        <a:t> certified forest area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b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79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b="0" dirty="0" smtClean="0">
                          <a:solidFill>
                            <a:schemeClr val="dk1"/>
                          </a:solidFill>
                          <a:latin typeface="+mn-lt"/>
                        </a:rPr>
                        <a:t>29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727372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Area certified</a:t>
                      </a:r>
                    </a:p>
                    <a:p>
                      <a:pPr algn="l"/>
                      <a:r>
                        <a:rPr lang="en-GB" sz="2000" dirty="0" smtClean="0"/>
                        <a:t>(million ha) 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183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264.9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7895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err="1" smtClean="0"/>
                        <a:t>CoC</a:t>
                      </a:r>
                      <a:r>
                        <a:rPr lang="en-GB" sz="2000" dirty="0" smtClean="0"/>
                        <a:t> individual</a:t>
                      </a:r>
                      <a:r>
                        <a:rPr lang="en-GB" sz="2000" baseline="0" dirty="0" smtClean="0"/>
                        <a:t> </a:t>
                      </a:r>
                      <a:r>
                        <a:rPr lang="en-GB" sz="2000" dirty="0" smtClean="0"/>
                        <a:t>Certificates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/>
                        <a:t>28,248 (112</a:t>
                      </a:r>
                      <a:r>
                        <a:rPr lang="en-GB" sz="2000" baseline="0" dirty="0" smtClean="0"/>
                        <a:t> countries)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baseline="0" dirty="0" smtClean="0"/>
                        <a:t>10,374</a:t>
                      </a:r>
                      <a:r>
                        <a:rPr lang="en-GB" sz="2000" dirty="0" smtClean="0"/>
                        <a:t> (65 countries)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5686" y="1164771"/>
            <a:ext cx="8229600" cy="1143000"/>
          </a:xfrm>
        </p:spPr>
        <p:txBody>
          <a:bodyPr/>
          <a:lstStyle/>
          <a:p>
            <a:r>
              <a:rPr lang="en-GB" dirty="0" smtClean="0">
                <a:solidFill>
                  <a:srgbClr val="006600"/>
                </a:solidFill>
              </a:rPr>
              <a:t>FSC</a:t>
            </a:r>
            <a:r>
              <a:rPr lang="de-DE" dirty="0" smtClean="0"/>
              <a:t>®</a:t>
            </a:r>
            <a:r>
              <a:rPr lang="en-GB" dirty="0" smtClean="0">
                <a:solidFill>
                  <a:srgbClr val="006600"/>
                </a:solidFill>
              </a:rPr>
              <a:t> and PEFC compared</a:t>
            </a:r>
            <a:endParaRPr lang="en-GB" dirty="0">
              <a:solidFill>
                <a:srgbClr val="0066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t>29</a:t>
            </a:fld>
            <a:endParaRPr lang="zh-TW" altLang="en-US"/>
          </a:p>
        </p:txBody>
      </p:sp>
      <p:sp>
        <p:nvSpPr>
          <p:cNvPr id="3" name="Textfeld 2"/>
          <p:cNvSpPr txBox="1"/>
          <p:nvPr/>
        </p:nvSpPr>
        <p:spPr>
          <a:xfrm>
            <a:off x="532263" y="5977719"/>
            <a:ext cx="7765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Source: </a:t>
            </a:r>
            <a:endParaRPr lang="de-DE" sz="1200" dirty="0" smtClean="0"/>
          </a:p>
          <a:p>
            <a:r>
              <a:rPr lang="de-DE" sz="1200" dirty="0" smtClean="0"/>
              <a:t>FSC: </a:t>
            </a:r>
            <a:r>
              <a:rPr lang="de-DE" sz="1200" dirty="0" smtClean="0">
                <a:hlinkClick r:id="rId3"/>
              </a:rPr>
              <a:t>https</a:t>
            </a:r>
            <a:r>
              <a:rPr lang="de-DE" sz="1200" dirty="0">
                <a:hlinkClick r:id="rId3"/>
              </a:rPr>
              <a:t>://</a:t>
            </a:r>
            <a:r>
              <a:rPr lang="de-DE" sz="1200" dirty="0" smtClean="0">
                <a:hlinkClick r:id="rId3"/>
              </a:rPr>
              <a:t>ic.fsc.org/facts-figures.19.htm</a:t>
            </a:r>
            <a:endParaRPr lang="de-DE" sz="1200" dirty="0" smtClean="0"/>
          </a:p>
          <a:p>
            <a:r>
              <a:rPr lang="de-DE" sz="1200" dirty="0"/>
              <a:t>PEFC: </a:t>
            </a:r>
            <a:r>
              <a:rPr lang="de-DE" sz="1200" dirty="0">
                <a:hlinkClick r:id="rId4"/>
              </a:rPr>
              <a:t>http://</a:t>
            </a:r>
            <a:r>
              <a:rPr lang="de-DE" sz="1200" dirty="0" smtClean="0">
                <a:hlinkClick r:id="rId4"/>
              </a:rPr>
              <a:t>pefc.org/about-pefc/who-we-are/facts-a-figures</a:t>
            </a:r>
            <a:r>
              <a:rPr lang="de-DE" sz="1200" dirty="0" smtClean="0"/>
              <a:t>  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15909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51963" y="1182368"/>
            <a:ext cx="12035246" cy="1031968"/>
          </a:xfrm>
        </p:spPr>
        <p:txBody>
          <a:bodyPr>
            <a:no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ความเป็นมา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22069" y="2155371"/>
            <a:ext cx="8673737" cy="453281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ในช่วงต้นของ ทศวรรษ 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1990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(ปี 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2533)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ความกังวลเรื่องการทำลายป่าและการใช้ป่าไม้ในทางที่ผิด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ความใส่ใจในการจัดการป่าไม้อย่างยั่งยืน</a:t>
            </a:r>
            <a:endParaRPr lang="en-US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ความต้องการเพิ่มพื้นที่ป่าเพื่อสังคม สิ่งแวดล้อม และเศรษฐกิจ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lnSpc>
                <a:spcPct val="90000"/>
              </a:lnSpc>
            </a:pPr>
            <a:endParaRPr lang="en-GB" sz="4000" dirty="0"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3</a:t>
            </a:fld>
            <a:endParaRPr lang="zh-TW" altLang="en-US"/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1600" y="2214336"/>
            <a:ext cx="32004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44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139" y="1191810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ห่วงโซ่ของการควบคุม (</a:t>
            </a:r>
            <a:r>
              <a:rPr lang="en-US" sz="40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342" y="2206625"/>
            <a:ext cx="11553371" cy="4525963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ส่วนที่เหมือนกัน </a:t>
            </a:r>
            <a:r>
              <a:rPr lang="en-GB" sz="3200" dirty="0" smtClean="0">
                <a:latin typeface="TH SarabunPSK" pitchFamily="34" charset="-34"/>
                <a:cs typeface="TH SarabunPSK" pitchFamily="34" charset="-34"/>
              </a:rPr>
              <a:t>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เป็นการตรวจรับรองแบบทั้งหมด ร้อยละ </a:t>
            </a:r>
            <a:r>
              <a:rPr lang="en-GB" sz="2800" dirty="0" smtClean="0">
                <a:latin typeface="TH SarabunPSK" pitchFamily="34" charset="-34"/>
                <a:cs typeface="TH SarabunPSK" pitchFamily="34" charset="-34"/>
              </a:rPr>
              <a:t>100</a:t>
            </a:r>
            <a:endParaRPr lang="th-TH" sz="2800" dirty="0" smtClean="0">
              <a:latin typeface="TH SarabunPSK" pitchFamily="34" charset="-34"/>
              <a:cs typeface="TH SarabunPSK" pitchFamily="34" charset="-34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แหล่งที่มาปนกันได้</a:t>
            </a:r>
            <a:endParaRPr lang="en-GB" sz="2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ทั้งคู่มีแหล่งที่ไม่ได้รับการยอมรับ ผ่านทางประเภทที่แตกต่างกัน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FSC®: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ควบคุมไม้</a:t>
            </a:r>
            <a:endParaRPr lang="en-GB" sz="2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PEFC: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ควบคุมแหล่ง</a:t>
            </a:r>
            <a:endParaRPr lang="en-GB" sz="2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104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06" y="1058268"/>
            <a:ext cx="11913372" cy="1325563"/>
          </a:xfrm>
        </p:spPr>
        <p:txBody>
          <a:bodyPr>
            <a:noAutofit/>
          </a:bodyPr>
          <a:lstStyle/>
          <a:p>
            <a:r>
              <a:rPr lang="th-TH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บทบาทของแผนการรับรองและตรวจสอบโดยองค์ภายนอก </a:t>
            </a:r>
            <a:r>
              <a:rPr lang="en-US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(1/2)</a:t>
            </a:r>
            <a:endParaRPr lang="en-GB" sz="34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830" y="2119087"/>
            <a:ext cx="7878838" cy="4605678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ในขั้นตอนการประเมินความเสี่ยง และลดความเสี่ยงจะต้องพิจารณาสิ่งต่อไปนี้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842963" lvl="1" indent="-457200">
              <a:buFont typeface="+mj-lt"/>
              <a:buAutoNum type="arabicPeriod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ระบบที่มีอยู่เป็นที่รู้โดยทั่วไป และอย่างน้อยต้องมีความเกี่ยวเนื่องกับกฎหมายที่เกี่ยวข้อง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842963" lvl="1" indent="-457200">
              <a:buFont typeface="+mj-lt"/>
              <a:buAutoNum type="arabicPeriod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มีระบบการตรวจอย่างสม่ำเสมอโดยบุคคลที่สาม เช่น การตรวจสถานที่เพื่อเป็นการตรวจว่ามีการปฏิบัติตามกฎหมาย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31</a:t>
            </a:fld>
            <a:endParaRPr lang="zh-TW" altLang="en-US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7604" y="2749636"/>
            <a:ext cx="37909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48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402" y="2198744"/>
            <a:ext cx="11546797" cy="257645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ในขั้นตอนการประเมินความเสี่ยง และลดความเสี่ยงจะต้องพิจารณาสิ่งต่อไปนี้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842963" lvl="1" indent="-457200">
              <a:lnSpc>
                <a:spcPct val="100000"/>
              </a:lnSpc>
              <a:buFont typeface="+mj-lt"/>
              <a:buAutoNum type="arabicPeriod" startAt="3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มีวิธีการสืบค้นถึงแหล่งไม้จนถึงปลายทางได้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842963" lvl="1" indent="-457200">
              <a:lnSpc>
                <a:spcPct val="100000"/>
              </a:lnSpc>
              <a:buFont typeface="+mj-lt"/>
              <a:buAutoNum type="arabicPeriod" startAt="4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ควบคุมไม่ให้ไม้ที่ไม่ถูกต้องเข้ามาปะบนในห่วงโซ่อุปทาน</a:t>
            </a:r>
            <a:endParaRPr lang="en-GB" sz="2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endParaRPr lang="en-GB" sz="3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32</a:t>
            </a:fld>
            <a:endParaRPr lang="zh-TW" alt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93406" y="1058268"/>
            <a:ext cx="11913372" cy="1325563"/>
          </a:xfrm>
        </p:spPr>
        <p:txBody>
          <a:bodyPr>
            <a:noAutofit/>
          </a:bodyPr>
          <a:lstStyle/>
          <a:p>
            <a:r>
              <a:rPr lang="th-TH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บทบาทของแผนการรับรองและตรวจสอบโดยองค์ภายนอก </a:t>
            </a:r>
            <a:r>
              <a:rPr lang="en-US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(1/2)</a:t>
            </a:r>
            <a:endParaRPr lang="en-GB" sz="34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518" y="5454990"/>
            <a:ext cx="10058400" cy="13936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452" y="5661878"/>
            <a:ext cx="6984776" cy="830997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Note: the role of forest certification under the EU TR will be discussed in a separate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0549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81" y="1356409"/>
            <a:ext cx="11607801" cy="798286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สรุป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35934" y="2075543"/>
            <a:ext cx="5543951" cy="4657045"/>
          </a:xfrm>
        </p:spPr>
        <p:txBody>
          <a:bodyPr>
            <a:normAutofit lnSpcReduction="10000"/>
          </a:bodyPr>
          <a:lstStyle/>
          <a:p>
            <a:pPr marL="0" lvl="1" indent="0">
              <a:buNone/>
            </a:pPr>
            <a:r>
              <a:rPr lang="en-GB" sz="3200" b="1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FSC®: </a:t>
            </a:r>
            <a:r>
              <a:rPr lang="th-TH" sz="3200" b="1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ดำเนินการจาก</a:t>
            </a:r>
            <a:r>
              <a:rPr lang="th-TH" sz="3200" b="1" dirty="0" smtClean="0">
                <a:solidFill>
                  <a:srgbClr val="0066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บนลงล่าง</a:t>
            </a:r>
            <a:endParaRPr lang="en-GB" sz="3200" b="1" dirty="0">
              <a:solidFill>
                <a:srgbClr val="0066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342900" lvl="1" indent="-342900">
              <a:buFontTx/>
              <a:buChar char="•"/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การแปล/ตีความระดับชาติเป็นไปตาม </a:t>
            </a:r>
            <a:r>
              <a:rPr lang="en-GB" sz="3200" dirty="0" smtClean="0">
                <a:latin typeface="TH SarabunPSK" pitchFamily="34" charset="-34"/>
                <a:cs typeface="TH SarabunPSK" pitchFamily="34" charset="-34"/>
              </a:rPr>
              <a:t>P&amp;C</a:t>
            </a:r>
            <a:endParaRPr lang="en-GB" sz="3200" dirty="0">
              <a:latin typeface="TH SarabunPSK" pitchFamily="34" charset="-34"/>
              <a:cs typeface="TH SarabunPSK" pitchFamily="34" charset="-34"/>
            </a:endParaRPr>
          </a:p>
          <a:p>
            <a:pPr marL="342900" lvl="1" indent="-342900">
              <a:buFontTx/>
              <a:buChar char="•"/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การตรวจรับรองได้รับอนุญาตให้ดำเนินการต่อ</a:t>
            </a:r>
            <a:r>
              <a:rPr lang="en-GB" sz="32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3200" dirty="0">
                <a:latin typeface="TH SarabunPSK" pitchFamily="34" charset="-34"/>
                <a:cs typeface="TH SarabunPSK" pitchFamily="34" charset="-34"/>
              </a:rPr>
              <a:t>P&amp;C 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โดยมีการแปล/ตีความชั่วคราวจากกลไกการตรวจรับรอง</a:t>
            </a:r>
          </a:p>
          <a:p>
            <a:pPr marL="342900" lvl="1" indent="-342900">
              <a:buFontTx/>
              <a:buChar char="•"/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การตรวจรับรองดำเนินการโดย </a:t>
            </a:r>
            <a:r>
              <a:rPr lang="en-GB" sz="3200" dirty="0" smtClean="0">
                <a:latin typeface="TH SarabunPSK" pitchFamily="34" charset="-34"/>
                <a:cs typeface="TH SarabunPSK" pitchFamily="34" charset="-34"/>
              </a:rPr>
              <a:t>ASI</a:t>
            </a:r>
            <a:endParaRPr lang="en-GB" sz="3200" dirty="0">
              <a:latin typeface="TH SarabunPSK" pitchFamily="34" charset="-34"/>
              <a:cs typeface="TH SarabunPSK" pitchFamily="34" charset="-34"/>
            </a:endParaRPr>
          </a:p>
          <a:p>
            <a:pPr marL="342900" lvl="1" indent="-342900">
              <a:buFontTx/>
              <a:buChar char="•"/>
            </a:pPr>
            <a:endParaRPr lang="en-GB" sz="3200" dirty="0" smtClean="0">
              <a:latin typeface="TH SarabunPSK" pitchFamily="34" charset="-34"/>
              <a:cs typeface="TH SarabunPSK" pitchFamily="34" charset="-34"/>
            </a:endParaRPr>
          </a:p>
          <a:p>
            <a:endParaRPr lang="en-GB" sz="3200" dirty="0" smtClean="0">
              <a:latin typeface="TH SarabunPSK" pitchFamily="34" charset="-34"/>
              <a:cs typeface="TH SarabunPSK" pitchFamily="34" charset="-34"/>
            </a:endParaRPr>
          </a:p>
          <a:p>
            <a:endParaRPr lang="en-GB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6326371" y="2061030"/>
            <a:ext cx="5633399" cy="479697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GB" sz="3200" b="1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PEFC: </a:t>
            </a:r>
            <a:r>
              <a:rPr lang="th-TH" sz="3200" b="1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ดำเนินการจาก</a:t>
            </a:r>
            <a:r>
              <a:rPr lang="th-TH" sz="3200" b="1" dirty="0" smtClean="0">
                <a:solidFill>
                  <a:srgbClr val="006600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ล่างขึ้นบน</a:t>
            </a:r>
            <a:endParaRPr lang="en-GB" sz="3200" dirty="0">
              <a:solidFill>
                <a:srgbClr val="00660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342900" lvl="1" indent="-342900">
              <a:buFontTx/>
              <a:buChar char="•"/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การพัฒนามาตรฐานแห่งชาติ และประเมินผลตามข้อกำหนด 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PEFC</a:t>
            </a:r>
          </a:p>
          <a:p>
            <a:pPr marL="342900" lvl="1" indent="-342900">
              <a:buFontTx/>
              <a:buChar char="•"/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การตรวจรับรองจะทำต่อมาตรฐานแห่งชาติที่มีการรับรองเท่านั้น</a:t>
            </a:r>
          </a:p>
          <a:p>
            <a:pPr marL="342900" lvl="1" indent="-342900">
              <a:buFontTx/>
              <a:buChar char="•"/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การตรวจรับรองดำเนินการโดยกลไกแห่งชาตที่ทำการตรวจรับรอง</a:t>
            </a:r>
            <a:endParaRPr lang="en-GB" sz="3200" dirty="0" smtClean="0">
              <a:latin typeface="TH SarabunPSK" pitchFamily="34" charset="-34"/>
              <a:cs typeface="TH SarabunPSK" pitchFamily="34" charset="-34"/>
            </a:endParaRPr>
          </a:p>
          <a:p>
            <a:pPr marL="342900" lvl="1" indent="-342900">
              <a:buFontTx/>
              <a:buChar char="•"/>
            </a:pPr>
            <a:endParaRPr lang="en-GB" sz="3200" dirty="0" smtClean="0">
              <a:latin typeface="TH SarabunPSK" pitchFamily="34" charset="-34"/>
              <a:cs typeface="TH SarabunPSK" pitchFamily="34" charset="-34"/>
            </a:endParaRPr>
          </a:p>
          <a:p>
            <a:endParaRPr lang="en-GB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823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69356" y="1324266"/>
            <a:ext cx="11607800" cy="794658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สรุป</a:t>
            </a:r>
            <a:endParaRPr lang="en-US" sz="40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337457" y="2061029"/>
            <a:ext cx="11506200" cy="4671559"/>
          </a:xfrm>
        </p:spPr>
        <p:txBody>
          <a:bodyPr>
            <a:normAutofit/>
          </a:bodyPr>
          <a:lstStyle/>
          <a:p>
            <a:pPr eaLnBrk="1" hangingPunct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การตรวจรับรองเป็นเครื่องมือเชื่อมโยงระหว่างผู้ผลิตกับผู้บริโภค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วัตถุประสงค์ในการนำส่ง</a:t>
            </a: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	</a:t>
            </a:r>
          </a:p>
          <a:p>
            <a:pPr lvl="1" eaLnBrk="1" hangingPunct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เพื่อให้ผู้ผลิตเป็นที่ยอมรับ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 eaLnBrk="1" hangingPunct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เป็นการรับประกันความรับผิดชอบของผู้ค้าปลีกและผู้บริโภคในการจัดหา</a:t>
            </a:r>
          </a:p>
          <a:p>
            <a:pPr lvl="1" eaLnBrk="1" hangingPunct="1">
              <a:buSzPct val="80000"/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ความน่าเชื่อถือตรวจสอบโดยองค์กรอิสระที่เป็นที่ยอมรับโดยทั่วไป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เป็นเครื่องมือให้ตรงกับข้อกำหนดทางกฎหมาย เช่น 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 (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EUTR)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และพระราชบัญญัติเลซี่ย์ ของสหรัฐอเมริกา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</a:t>
            </a:r>
            <a:r>
              <a:rPr lang="en-GB" sz="32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Lacey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Act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983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180221"/>
            <a:ext cx="12191999" cy="16088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4395" y="1919676"/>
            <a:ext cx="11360429" cy="3109525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BMZ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แต่อย่างใด  ทั้งนี้อนุญาตให้ผู้จัดการประชุมสามารถดัดแปลงสื่อวัสดุต้นฉบับได้ตามความเหมาะสม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สามารถดาวน์โหลดสื่อวัสดุได้ที่ </a:t>
            </a:r>
            <a:r>
              <a:rPr lang="en-US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http://capacity4dev.ec.europa.eu/public-flegt/blog/new-training-material-eu-timber-regulation-and-flegt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.</a:t>
            </a:r>
            <a:endParaRPr lang="de-DE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03584" y="434609"/>
            <a:ext cx="905842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สื่อวัสดุสำหรับการฝึกอบรมนี้ได้รับการการสนับสนุนทางการเงินจากกระทรวงสหพันธ์เยอรมันด้านความร่วมมือทางเศรษฐกิจและการพัฒนา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German Federal Ministry for Economic Cooperation and Development : BMZ)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089" y="339245"/>
            <a:ext cx="2385389" cy="132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37801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6575" y="1254375"/>
            <a:ext cx="11631254" cy="967336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ความเป็นมา</a:t>
            </a:r>
            <a:endParaRPr lang="en-US" sz="4000" dirty="0">
              <a:solidFill>
                <a:srgbClr val="006600"/>
              </a:solidFill>
              <a:ea typeface="ヒラギノ角ゴ Pro W3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248194" y="2103121"/>
            <a:ext cx="8503919" cy="4629468"/>
          </a:xfrm>
          <a:noFill/>
        </p:spPr>
        <p:txBody>
          <a:bodyPr>
            <a:normAutofit/>
          </a:bodyPr>
          <a:lstStyle/>
          <a:p>
            <a:pPr eaLnBrk="1" hangingPunct="1">
              <a:spcBef>
                <a:spcPts val="600"/>
              </a:spcBef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รัฐไม่สามารถจัดการกับปัญหาการลดลงของป่าไม้</a:t>
            </a:r>
            <a:endParaRPr lang="th-TH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spcBef>
                <a:spcPts val="600"/>
              </a:spcBef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กิจกรรมขององค์กรพัฒนาเอกชนได้ผลน้อยมาก จึงต้องหาวิธีอื่นในการหยุดยั้งการทำลายป่าไม้</a:t>
            </a:r>
            <a:endParaRPr lang="th-TH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spcBef>
                <a:spcPts val="600"/>
              </a:spcBef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ทางอุตสาหกรรมแย้งว่าการจัดการป่าไม้ไม่ใช่การทำลาย</a:t>
            </a:r>
            <a:endParaRPr lang="en-US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spcBef>
                <a:spcPts val="600"/>
              </a:spcBef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ร้านค้าตระหนักถึงความจำเป็นที่จะต้องรับผิดชอบและซื้อของจากป่าที่มีการจัดการที่ดี</a:t>
            </a:r>
            <a:endParaRPr lang="en-US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lnSpc>
                <a:spcPct val="80000"/>
              </a:lnSpc>
              <a:spcBef>
                <a:spcPts val="0"/>
              </a:spcBef>
            </a:pPr>
            <a:endParaRPr lang="en-GB" sz="3600" dirty="0"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  <a:p>
            <a:pPr marL="0" indent="0" eaLnBrk="1" hangingPunct="1">
              <a:lnSpc>
                <a:spcPct val="80000"/>
              </a:lnSpc>
              <a:spcBef>
                <a:spcPts val="0"/>
              </a:spcBef>
              <a:buNone/>
            </a:pPr>
            <a:endParaRPr lang="en-US" sz="3600" dirty="0"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9" name="Textfeld 8"/>
          <p:cNvSpPr txBox="1"/>
          <p:nvPr/>
        </p:nvSpPr>
        <p:spPr>
          <a:xfrm>
            <a:off x="8942117" y="4064060"/>
            <a:ext cx="16981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>
                <a:solidFill>
                  <a:schemeClr val="bg1"/>
                </a:solidFill>
              </a:rPr>
              <a:t>© Greenpeace Germany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8942118" y="6219804"/>
            <a:ext cx="16981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>
                <a:solidFill>
                  <a:schemeClr val="bg1"/>
                </a:solidFill>
              </a:rPr>
              <a:t>© Greenpeace Germany</a:t>
            </a:r>
            <a:endParaRPr lang="de-DE" sz="1000" dirty="0">
              <a:solidFill>
                <a:schemeClr val="bg1"/>
              </a:solidFill>
            </a:endParaRPr>
          </a:p>
        </p:txBody>
      </p:sp>
      <p:grpSp>
        <p:nvGrpSpPr>
          <p:cNvPr id="11" name="Gruppieren 10"/>
          <p:cNvGrpSpPr/>
          <p:nvPr/>
        </p:nvGrpSpPr>
        <p:grpSpPr>
          <a:xfrm>
            <a:off x="8942118" y="2108393"/>
            <a:ext cx="3249882" cy="4375511"/>
            <a:chOff x="8942118" y="2108393"/>
            <a:chExt cx="3249882" cy="4375511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2118" y="2108393"/>
              <a:ext cx="3249881" cy="2167021"/>
            </a:xfrm>
            <a:prstGeom prst="rect">
              <a:avLst/>
            </a:prstGeom>
          </p:spPr>
        </p:pic>
        <p:pic>
          <p:nvPicPr>
            <p:cNvPr id="13" name="Grafik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2118" y="4310281"/>
              <a:ext cx="3249882" cy="21736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989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85897" y="1314386"/>
            <a:ext cx="11631932" cy="888685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การเชื่อมโยงจากไม้ไปยังตลาด</a:t>
            </a:r>
            <a:endParaRPr lang="en-US" sz="40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82880" y="2090057"/>
            <a:ext cx="11848011" cy="2416629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ผู้มีส่วนเกี่ยวข้องในทุกส่วนต่างก็ตระหนักว่า จำเป็นต้องมีกลไกที่น่าเชื่อถือ โดยทำหน้าที่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ให้ความหมายของ การจัดการป่าไม้ที่ดี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บ่งชี้ว่าป่าที่ใดมีการจัดการที่ดี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กำหนดแหล่งของผลิตภัณฑ์จากป่าเหล่านี้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/>
            <a:endParaRPr lang="en-US" dirty="0"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5</a:t>
            </a:fld>
            <a:endParaRPr lang="zh-TW" altLang="en-US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96" y="4514850"/>
            <a:ext cx="7153499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95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59227" y="1341299"/>
            <a:ext cx="11541035" cy="882269"/>
          </a:xfrm>
        </p:spPr>
        <p:txBody>
          <a:bodyPr>
            <a:no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ทางออก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: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การรับรองไม้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2068" y="2232752"/>
            <a:ext cx="11717383" cy="1646918"/>
          </a:xfrm>
        </p:spPr>
        <p:txBody>
          <a:bodyPr>
            <a:noAutofit/>
          </a:bodyPr>
          <a:lstStyle/>
          <a:p>
            <a:pPr eaLnBrk="1" hangingPunct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กระบวนการที่องค์กรอิสระตรวจสอบว่าป่าไม้นั้นมีการจัดการตามมาตรฐานที่ระบุไว้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วิธีการที่จะแจ้งลูกค้าและผู้บริโภคถึงที่มาของวัตถุดิบที่ใช้ในสินค้านั้น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6</a:t>
            </a:fld>
            <a:endParaRPr lang="zh-TW" altLang="en-US"/>
          </a:p>
        </p:txBody>
      </p:sp>
      <p:grpSp>
        <p:nvGrpSpPr>
          <p:cNvPr id="6" name="Gruppieren 5"/>
          <p:cNvGrpSpPr/>
          <p:nvPr/>
        </p:nvGrpSpPr>
        <p:grpSpPr>
          <a:xfrm>
            <a:off x="325059" y="4657725"/>
            <a:ext cx="9648833" cy="2200275"/>
            <a:chOff x="325059" y="4657725"/>
            <a:chExt cx="9648833" cy="220027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059" y="4657725"/>
              <a:ext cx="4581525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5683" y="4657725"/>
              <a:ext cx="1714500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6858" y="4657725"/>
              <a:ext cx="3307034" cy="2200275"/>
            </a:xfrm>
            <a:prstGeom prst="rect">
              <a:avLst/>
            </a:prstGeom>
          </p:spPr>
        </p:pic>
        <p:sp>
          <p:nvSpPr>
            <p:cNvPr id="10" name="Textfeld 9"/>
            <p:cNvSpPr txBox="1"/>
            <p:nvPr/>
          </p:nvSpPr>
          <p:spPr>
            <a:xfrm>
              <a:off x="6666858" y="6611779"/>
              <a:ext cx="30482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noProof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 Sonia Chapelle / PEFC Belgium</a:t>
              </a:r>
              <a:endParaRPr lang="de-DE" sz="9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34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76200"/>
            <a:ext cx="12192000" cy="6934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5735960" y="5157195"/>
            <a:ext cx="216024" cy="576139"/>
          </a:xfrm>
          <a:prstGeom prst="downArrow">
            <a:avLst>
              <a:gd name="adj1" fmla="val 50000"/>
              <a:gd name="adj2" fmla="val 91728"/>
            </a:avLst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AutoShape 34"/>
          <p:cNvSpPr>
            <a:spLocks noChangeArrowheads="1"/>
          </p:cNvSpPr>
          <p:nvPr/>
        </p:nvSpPr>
        <p:spPr bwMode="auto">
          <a:xfrm rot="4029649">
            <a:off x="4281622" y="4735750"/>
            <a:ext cx="244380" cy="1274932"/>
          </a:xfrm>
          <a:prstGeom prst="downArrow">
            <a:avLst>
              <a:gd name="adj1" fmla="val 50000"/>
              <a:gd name="adj2" fmla="val 91728"/>
            </a:avLst>
          </a:prstGeom>
          <a:solidFill>
            <a:srgbClr val="4597A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Picture 3" descr="produce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262184"/>
            <a:ext cx="1999488" cy="1975104"/>
          </a:xfrm>
          <a:prstGeom prst="rect">
            <a:avLst/>
          </a:prstGeom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74826" y="892089"/>
            <a:ext cx="88931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ผู้ผลิตต้องการส่งสารไปยังลูกค้าของตนเอง</a:t>
            </a:r>
            <a:endParaRPr lang="en-US" sz="32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4223792" y="5517232"/>
            <a:ext cx="3456384" cy="863600"/>
          </a:xfrm>
          <a:prstGeom prst="rightArrow">
            <a:avLst>
              <a:gd name="adj1" fmla="val 50000"/>
              <a:gd name="adj2" fmla="val 62546"/>
            </a:avLst>
          </a:prstGeom>
          <a:solidFill>
            <a:srgbClr val="4597A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4871865" y="5733256"/>
            <a:ext cx="18722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2000" b="1" dirty="0"/>
              <a:t>MESSAGE</a:t>
            </a:r>
          </a:p>
        </p:txBody>
      </p:sp>
      <p:pic>
        <p:nvPicPr>
          <p:cNvPr id="8" name="Picture 7" descr="custome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881" y="4676712"/>
            <a:ext cx="2084832" cy="1560576"/>
          </a:xfrm>
          <a:prstGeom prst="rect">
            <a:avLst/>
          </a:prstGeom>
        </p:spPr>
      </p:pic>
      <p:sp>
        <p:nvSpPr>
          <p:cNvPr id="9" name="Rectangular Callout 8"/>
          <p:cNvSpPr/>
          <p:nvPr/>
        </p:nvSpPr>
        <p:spPr bwMode="auto">
          <a:xfrm>
            <a:off x="1991544" y="2795782"/>
            <a:ext cx="2088232" cy="1257250"/>
          </a:xfrm>
          <a:prstGeom prst="wedgeRectCallout">
            <a:avLst>
              <a:gd name="adj1" fmla="val -32591"/>
              <a:gd name="adj2" fmla="val 78534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Arial" charset="0"/>
              <a:ea typeface="ヒラギノ角ゴ Pro W3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63552" y="2839855"/>
            <a:ext cx="21602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ไม้ที่ฉันขายมาจากป่าที่มีการจัดการป่าอย่างยืนนะ</a:t>
            </a:r>
            <a:endParaRPr lang="en-GB" sz="2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 Box 32"/>
          <p:cNvSpPr txBox="1">
            <a:spLocks noChangeArrowheads="1"/>
          </p:cNvSpPr>
          <p:nvPr/>
        </p:nvSpPr>
        <p:spPr bwMode="auto">
          <a:xfrm>
            <a:off x="1774826" y="1312773"/>
            <a:ext cx="88931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ผู้บริโภคต้องการแน่ใจว่าข่าวสารนั้นถูกต้อง</a:t>
            </a:r>
            <a:endParaRPr lang="en-US" sz="3200" i="1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Rectangular Callout 11"/>
          <p:cNvSpPr/>
          <p:nvPr/>
        </p:nvSpPr>
        <p:spPr bwMode="auto">
          <a:xfrm>
            <a:off x="8246198" y="2996952"/>
            <a:ext cx="2088232" cy="1257250"/>
          </a:xfrm>
          <a:prstGeom prst="wedgeRectCallout">
            <a:avLst>
              <a:gd name="adj1" fmla="val -32591"/>
              <a:gd name="adj2" fmla="val 78534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Arial" charset="0"/>
              <a:ea typeface="ヒラギノ角ゴ Pro W3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46198" y="3036568"/>
            <a:ext cx="208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แสดงให้เห็นได้ไหมหละ ว่าไม้มาจากแหล่งที่ถูกต้อง </a:t>
            </a:r>
            <a:r>
              <a:rPr lang="en-US" sz="2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?</a:t>
            </a:r>
            <a:endParaRPr lang="en-US" sz="2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 Box 33"/>
          <p:cNvSpPr txBox="1">
            <a:spLocks noChangeArrowheads="1"/>
          </p:cNvSpPr>
          <p:nvPr/>
        </p:nvSpPr>
        <p:spPr bwMode="auto">
          <a:xfrm>
            <a:off x="1774824" y="1709840"/>
            <a:ext cx="7924800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จำเป็นต้องมีหน่วยงานอิสระรับรอง</a:t>
            </a:r>
            <a:endParaRPr lang="en-US" sz="3200" i="1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5" name="Picture 14" descr="indenpendent certifier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873600"/>
            <a:ext cx="2011680" cy="1499616"/>
          </a:xfrm>
          <a:prstGeom prst="rect">
            <a:avLst/>
          </a:prstGeom>
        </p:spPr>
      </p:pic>
      <p:sp>
        <p:nvSpPr>
          <p:cNvPr id="16" name="Rectangular Callout 15"/>
          <p:cNvSpPr/>
          <p:nvPr/>
        </p:nvSpPr>
        <p:spPr bwMode="auto">
          <a:xfrm>
            <a:off x="5231905" y="2276872"/>
            <a:ext cx="2259943" cy="1224136"/>
          </a:xfrm>
          <a:prstGeom prst="wedgeRectCallout">
            <a:avLst>
              <a:gd name="adj1" fmla="val -32591"/>
              <a:gd name="adj2" fmla="val 78534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Arial" charset="0"/>
              <a:ea typeface="ヒラギノ角ゴ Pro W3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31905" y="2342493"/>
            <a:ext cx="22139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งั้นมาดูกันว่าที่คุณพูดตรงกับสิ่งที่ทำ</a:t>
            </a:r>
            <a:endParaRPr lang="en-US" sz="2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21" name="Title 3"/>
          <p:cNvSpPr>
            <a:spLocks noGrp="1"/>
          </p:cNvSpPr>
          <p:nvPr>
            <p:ph type="title"/>
          </p:nvPr>
        </p:nvSpPr>
        <p:spPr>
          <a:xfrm>
            <a:off x="1774824" y="274640"/>
            <a:ext cx="8559606" cy="615624"/>
          </a:xfrm>
        </p:spPr>
        <p:txBody>
          <a:bodyPr>
            <a:normAutofit fontScale="90000"/>
          </a:bodyPr>
          <a:lstStyle/>
          <a:p>
            <a:pPr algn="ctr"/>
            <a:r>
              <a:rPr lang="th-TH" sz="49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ความจำเป็นของการรับรอง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530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5" grpId="0" build="allAtOnce"/>
      <p:bldP spid="9" grpId="0" animBg="1"/>
      <p:bldP spid="10" grpId="0"/>
      <p:bldP spid="11" grpId="0" build="allAtOnce"/>
      <p:bldP spid="12" grpId="0" animBg="1"/>
      <p:bldP spid="13" grpId="0"/>
      <p:bldP spid="14" grpId="0"/>
      <p:bldP spid="14" grpId="1"/>
      <p:bldP spid="16" grpId="0" animBg="1"/>
      <p:bldP spid="17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53481" y="1186544"/>
            <a:ext cx="1158597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แผนการรับรองป่าไม้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53481" y="2206625"/>
            <a:ext cx="11572908" cy="2365375"/>
          </a:xfrm>
        </p:spPr>
        <p:txBody>
          <a:bodyPr>
            <a:normAutofit/>
          </a:bodyPr>
          <a:lstStyle/>
          <a:p>
            <a:pPr eaLnBrk="1" hangingPunct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การรับรองมีการใช้อย่างแพร่หลายมากว่า50ปีแล้ว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มีอยู่หลายวิธีที่ได้รับการพัฒนา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บางเรื่องการรับรองป่าไม้ก็ซับซ้อนและท้าทาย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8</a:t>
            </a:fld>
            <a:endParaRPr lang="zh-TW" altLang="en-US"/>
          </a:p>
        </p:txBody>
      </p:sp>
      <p:grpSp>
        <p:nvGrpSpPr>
          <p:cNvPr id="6" name="Gruppieren 5"/>
          <p:cNvGrpSpPr/>
          <p:nvPr/>
        </p:nvGrpSpPr>
        <p:grpSpPr>
          <a:xfrm>
            <a:off x="325059" y="4657725"/>
            <a:ext cx="9648833" cy="2200275"/>
            <a:chOff x="325059" y="4657725"/>
            <a:chExt cx="9648833" cy="220027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059" y="4657725"/>
              <a:ext cx="4581525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5683" y="4657725"/>
              <a:ext cx="1714500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6858" y="4657725"/>
              <a:ext cx="3307034" cy="2200275"/>
            </a:xfrm>
            <a:prstGeom prst="rect">
              <a:avLst/>
            </a:prstGeom>
          </p:spPr>
        </p:pic>
        <p:sp>
          <p:nvSpPr>
            <p:cNvPr id="10" name="Textfeld 9"/>
            <p:cNvSpPr txBox="1"/>
            <p:nvPr/>
          </p:nvSpPr>
          <p:spPr>
            <a:xfrm>
              <a:off x="6666858" y="6611779"/>
              <a:ext cx="30482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noProof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 Sonia Chapelle / PEFC Belgium</a:t>
              </a:r>
              <a:endParaRPr lang="de-DE" sz="9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928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24735" y="1211775"/>
            <a:ext cx="9928939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ea typeface="ヒラギノ角ゴ Pro W3" charset="0"/>
                <a:cs typeface="TH SarabunPSK" pitchFamily="34" charset="-34"/>
              </a:rPr>
              <a:t>องค์ประกอบของการรับรองป่า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ea typeface="ヒラギノ角ゴ Pro W3" charset="0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32A41-D18F-442E-A9D4-18F3FD27B302}" type="slidenum">
              <a:rPr lang="zh-TW" altLang="en-US" smtClean="0"/>
              <a:pPr/>
              <a:t>9</a:t>
            </a:fld>
            <a:endParaRPr lang="zh-TW" altLang="en-US"/>
          </a:p>
        </p:txBody>
      </p:sp>
      <p:pic>
        <p:nvPicPr>
          <p:cNvPr id="5" name="Picture 3" descr="Forest Governance Outlin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366" y="2183961"/>
            <a:ext cx="8527674" cy="43089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2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97565874F7A419035B3A2A5AA2B17" ma:contentTypeVersion="0" ma:contentTypeDescription="Create a new document." ma:contentTypeScope="" ma:versionID="8a5c323b4b73b751cf3c724d0204977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8DA7481-943E-4E5B-8352-BD86FE0BD4A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1C0B6B9-8D27-4599-A5C9-743F9825D9FD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D6E8E3D-17AD-43A5-B67D-2483DCC92E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2611</Words>
  <Application>Microsoft Office PowerPoint</Application>
  <PresentationFormat>Benutzerdefiniert</PresentationFormat>
  <Paragraphs>314</Paragraphs>
  <Slides>35</Slides>
  <Notes>29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35</vt:i4>
      </vt:variant>
    </vt:vector>
  </HeadingPairs>
  <TitlesOfParts>
    <vt:vector size="37" baseType="lpstr">
      <vt:lpstr>Office Theme</vt:lpstr>
      <vt:lpstr>Acrobat Document</vt:lpstr>
      <vt:lpstr>สิ่งสำคัญ: โปรดอ่าน คำเตือนทางกฎหมาย </vt:lpstr>
      <vt:lpstr>การฝึกอบรมวิทยากรผู้ฝึกอบรมในส่วนของ กฎหมายควบคุมการค้าไม้ของสหภาพยุโรป  (EU Timber Regulation)</vt:lpstr>
      <vt:lpstr>ความเป็นมา</vt:lpstr>
      <vt:lpstr>ความเป็นมา</vt:lpstr>
      <vt:lpstr>การเชื่อมโยงจากไม้ไปยังตลาด</vt:lpstr>
      <vt:lpstr>ทางออก : การรับรองไม้</vt:lpstr>
      <vt:lpstr>ความจำเป็นของการรับรอง</vt:lpstr>
      <vt:lpstr>แผนการรับรองป่าไม้</vt:lpstr>
      <vt:lpstr>องค์ประกอบของการรับรองป่า</vt:lpstr>
      <vt:lpstr>เนื้อหามาตรฐาน</vt:lpstr>
      <vt:lpstr>กระบวนการตั้งมาตรฐาน</vt:lpstr>
      <vt:lpstr>ใครคือผู้ที่มีส่วนเกี่ยวข้องของป่าไม้?</vt:lpstr>
      <vt:lpstr>การรับรอง</vt:lpstr>
      <vt:lpstr>การได้รับการยอมรับ</vt:lpstr>
      <vt:lpstr>ห่วงโซ่การควบคุม (Chain of Custody: CoC)</vt:lpstr>
      <vt:lpstr>สัญลักษณ์แสดงการตรวจรับรอง</vt:lpstr>
      <vt:lpstr>แนวทางการตรวจรับรอง</vt:lpstr>
      <vt:lpstr>การตรวจรับรอง 2 ประเภท</vt:lpstr>
      <vt:lpstr>แผนการรับรองป่า</vt:lpstr>
      <vt:lpstr>ตัวอย่างใบรับรอง</vt:lpstr>
      <vt:lpstr>สภาควบคุมดูแลป่าไม้ (Forest Stewardship Council)</vt:lpstr>
      <vt:lpstr>โครงการสำหรับการรับรองการตรวจรับรองป่าไม้  Programme for the Endorsement of Forest Certification)</vt:lpstr>
      <vt:lpstr>การเติบโตของพื้นที่ป่าที่ได้รับการตรวจรับรอง  ปี 2542 - 2553</vt:lpstr>
      <vt:lpstr>การเปรียบเทียบระหว่าง FSC® และ PEFC</vt:lpstr>
      <vt:lpstr>FSC® forest standard: 10 Principles (1/2) </vt:lpstr>
      <vt:lpstr>FSC® forest standard: 10 Principles (2/2)</vt:lpstr>
      <vt:lpstr>PEFC forest management standard: Criteria (1/2) </vt:lpstr>
      <vt:lpstr>PEFC forest management standard: Criteria (2/2) </vt:lpstr>
      <vt:lpstr>FSC® and PEFC compared</vt:lpstr>
      <vt:lpstr>ห่วงโซ่ของการควบคุม (CoC)</vt:lpstr>
      <vt:lpstr>บทบาทของแผนการรับรองและตรวจสอบโดยองค์ภายนอก (1/2)</vt:lpstr>
      <vt:lpstr>บทบาทของแผนการรับรองและตรวจสอบโดยองค์ภายนอก (1/2)</vt:lpstr>
      <vt:lpstr>สรุป</vt:lpstr>
      <vt:lpstr>สรุป</vt:lpstr>
      <vt:lpstr>PowerPoint-Präsentation</vt:lpstr>
    </vt:vector>
  </TitlesOfParts>
  <Company>Doherty Associates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Yu-Fern Lee</dc:creator>
  <cp:lastModifiedBy>GB</cp:lastModifiedBy>
  <cp:revision>146</cp:revision>
  <dcterms:created xsi:type="dcterms:W3CDTF">2013-11-14T15:38:49Z</dcterms:created>
  <dcterms:modified xsi:type="dcterms:W3CDTF">2015-03-05T17:05:41Z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0x010100B7697565874F7A419035B3A2A5AA2B17</vt:lpwstr>
  </property>
</Properties>
</file>